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93" r:id="rId3"/>
  </p:sldMasterIdLst>
  <p:notesMasterIdLst>
    <p:notesMasterId r:id="rId8"/>
  </p:notesMasterIdLst>
  <p:sldIdLst>
    <p:sldId id="271" r:id="rId4"/>
    <p:sldId id="342" r:id="rId5"/>
    <p:sldId id="2147477677" r:id="rId6"/>
    <p:sldId id="214747767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 Santaguida" initials="SS" lastIdx="7" clrIdx="0">
    <p:extLst>
      <p:ext uri="{19B8F6BF-5375-455C-9EA6-DF929625EA0E}">
        <p15:presenceInfo xmlns:p15="http://schemas.microsoft.com/office/powerpoint/2012/main" userId="S::ssantaguida@svb.com::b96bfcf9-2f60-4053-96f9-a200024cf2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A9FF"/>
    <a:srgbClr val="FEA0AA"/>
    <a:srgbClr val="0B2F48"/>
    <a:srgbClr val="0D375D"/>
    <a:srgbClr val="00C0FF"/>
    <a:srgbClr val="AC39AC"/>
    <a:srgbClr val="02C47A"/>
    <a:srgbClr val="FF4C28"/>
    <a:srgbClr val="0B3E66"/>
    <a:srgbClr val="02C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87"/>
    <p:restoredTop sz="95766"/>
  </p:normalViewPr>
  <p:slideViewPr>
    <p:cSldViewPr snapToGrid="0" snapToObjects="1">
      <p:cViewPr varScale="1">
        <p:scale>
          <a:sx n="100" d="100"/>
          <a:sy n="100" d="100"/>
        </p:scale>
        <p:origin x="72" y="688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79EBD-2337-5F44-A1BA-D5CA423E4C64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70245-F8A6-EA4C-95A1-14DCB6A5B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1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0245-F8A6-EA4C-95A1-14DCB6A5B3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eriod"/>
            </a:pPr>
            <a:r>
              <a:rPr lang="en-US" b="1" dirty="0"/>
              <a:t>We turned 5 this year. Dearth of CVC leadership. We stepped in + built counter club,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1" dirty="0"/>
              <a:t>We made a contrarian bet to build this community. Non-obvious bet which is obvious. Eye chart, non exhaustive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1" dirty="0"/>
              <a:t>Value exchange; no hidden agenda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1" dirty="0"/>
              <a:t>How did we get there? Lets go back in time - history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0245-F8A6-EA4C-95A1-14DCB6A5B3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9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eriod"/>
            </a:pPr>
            <a:r>
              <a:rPr lang="en-US" b="1" dirty="0"/>
              <a:t>We turned 5 this year. Dearth of CVC leadership. We stepped in + built counter club,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1" dirty="0"/>
              <a:t>We made a contrarian bet to build this community. Non-obvious bet which is obvious. Eye chart, non exhaustive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1" dirty="0"/>
              <a:t>Value exchange; no hidden agenda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1" dirty="0"/>
              <a:t>How did we get there? Lets go back in time - history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70245-F8A6-EA4C-95A1-14DCB6A5B3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5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1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sv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sv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55B9-95C3-6A4C-BB96-0DDDA42C2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3721C-AE58-A948-8E84-26DA197A0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C6BDF-BCCC-584E-B394-948B85E62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451AD-0A92-6D4E-A77E-E4C236555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D15D3-3CD1-CE48-8563-933DD14A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0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2E85-33DA-7944-8096-644A04FC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7B380-314B-9B43-8785-D46A09680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D21A-D2AF-FF46-A9FF-6080619A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D6CA4-5735-7D4F-B3CF-629DB2F8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69831-BB72-6C49-8918-7463360C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02BF4-7945-2D4E-AE85-6F0A78DA9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4F9E6-E4B9-A244-8FC8-CC1CC4AAB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EFA55-B787-B647-B6AD-1F12921A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5C4B1-B9CD-9942-8369-95400D355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B941E-4668-044C-8ED8-219C6E4C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E861690-7B26-48B0-8580-E817D836F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" y="551442"/>
            <a:ext cx="1473606" cy="68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12936" y="2581811"/>
            <a:ext cx="7782988" cy="1503881"/>
          </a:xfrm>
        </p:spPr>
        <p:txBody>
          <a:bodyPr anchor="b" anchorCtr="0"/>
          <a:lstStyle>
            <a:lvl1pPr algn="l">
              <a:lnSpc>
                <a:spcPct val="88000"/>
              </a:lnSpc>
              <a:spcBef>
                <a:spcPts val="1200"/>
              </a:spcBef>
              <a:defRPr sz="40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slide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936" y="4337690"/>
            <a:ext cx="7782988" cy="1203507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2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12936" y="5926025"/>
            <a:ext cx="7543800" cy="4095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0" spc="30" baseline="0">
                <a:solidFill>
                  <a:schemeClr val="bg2"/>
                </a:solidFill>
                <a:latin typeface="+mn-lt"/>
                <a:cs typeface="SVBSlab" panose="02010504040101010102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DE607A5-BB04-4B53-8554-AD63184F9F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2904" y="-1"/>
            <a:ext cx="2039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501140"/>
            <a:ext cx="8088986" cy="4306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501140"/>
            <a:ext cx="4649566" cy="455857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8" y="1501140"/>
            <a:ext cx="4649565" cy="455857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1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01141"/>
            <a:ext cx="4649568" cy="3743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019300"/>
            <a:ext cx="4649566" cy="377342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501141"/>
            <a:ext cx="4649563" cy="3743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3" y="2019300"/>
            <a:ext cx="4649562" cy="377342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45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501141"/>
            <a:ext cx="3402957" cy="3743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019301"/>
            <a:ext cx="3402956" cy="37094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>
              <a:defRPr lang="en-US" sz="1400" dirty="0" smtClean="0"/>
            </a:lvl2pPr>
            <a:lvl3pPr>
              <a:defRPr lang="en-US" sz="12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365131" lvl="1" indent="-201616"/>
            <a:r>
              <a:rPr lang="en-US"/>
              <a:t>Second level</a:t>
            </a:r>
          </a:p>
          <a:p>
            <a:pPr marL="538172" lvl="2" indent="-146053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2258" y="1501141"/>
            <a:ext cx="3419716" cy="3743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2256" y="2019301"/>
            <a:ext cx="3419715" cy="37094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>
              <a:defRPr lang="en-US" sz="1400" dirty="0" smtClean="0"/>
            </a:lvl2pPr>
            <a:lvl3pPr>
              <a:defRPr lang="en-US" sz="12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365131" lvl="1" indent="-201616"/>
            <a:r>
              <a:rPr lang="en-US"/>
              <a:t>Second level</a:t>
            </a:r>
          </a:p>
          <a:p>
            <a:pPr marL="538172" lvl="2" indent="-146053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74913" y="1501141"/>
            <a:ext cx="3419716" cy="3743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4"/>
          </p:nvPr>
        </p:nvSpPr>
        <p:spPr>
          <a:xfrm>
            <a:off x="8174911" y="2019301"/>
            <a:ext cx="3419715" cy="37094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>
              <a:defRPr lang="en-US" sz="1400" dirty="0" smtClean="0"/>
            </a:lvl2pPr>
            <a:lvl3pPr>
              <a:defRPr lang="en-US" sz="12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365131" lvl="1" indent="-201616"/>
            <a:r>
              <a:rPr lang="en-US"/>
              <a:t>Second level</a:t>
            </a:r>
          </a:p>
          <a:p>
            <a:pPr marL="538172" lvl="2" indent="-146053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8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4 CHARTS W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267757"/>
            <a:ext cx="5295791" cy="3320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1775064"/>
            <a:ext cx="5295789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365131" lvl="1" indent="-201616"/>
            <a:r>
              <a:rPr lang="en-US"/>
              <a:t>Second level</a:t>
            </a:r>
          </a:p>
          <a:p>
            <a:pPr marL="538172" lvl="2" indent="-146053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2851" y="1267757"/>
            <a:ext cx="5321872" cy="3320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2853" y="1775064"/>
            <a:ext cx="5321871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365131" lvl="1" indent="-201616"/>
            <a:r>
              <a:rPr lang="en-US"/>
              <a:t>Second level</a:t>
            </a:r>
          </a:p>
          <a:p>
            <a:pPr marL="538172" lvl="2" indent="-146053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09602" y="3829399"/>
            <a:ext cx="5295791" cy="3320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4"/>
          </p:nvPr>
        </p:nvSpPr>
        <p:spPr>
          <a:xfrm>
            <a:off x="609602" y="4336706"/>
            <a:ext cx="5295789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365131" lvl="1" indent="-201616"/>
            <a:r>
              <a:rPr lang="en-US"/>
              <a:t>Second level</a:t>
            </a:r>
          </a:p>
          <a:p>
            <a:pPr marL="538172" lvl="2" indent="-146053"/>
            <a:r>
              <a:rPr lang="en-US"/>
              <a:t>Third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292851" y="3829399"/>
            <a:ext cx="5321872" cy="3320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/>
          </p:nvPr>
        </p:nvSpPr>
        <p:spPr>
          <a:xfrm>
            <a:off x="6292853" y="4336706"/>
            <a:ext cx="5321871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365131" lvl="1" indent="-201616"/>
            <a:r>
              <a:rPr lang="en-US"/>
              <a:t>Second level</a:t>
            </a:r>
          </a:p>
          <a:p>
            <a:pPr marL="538172" lvl="2" indent="-146053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837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 - 4 CHARTS W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191271"/>
            <a:ext cx="5295791" cy="350928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1661648"/>
            <a:ext cx="5295789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365131" lvl="1" indent="-201616"/>
            <a:r>
              <a:rPr lang="en-US"/>
              <a:t>Second level</a:t>
            </a:r>
          </a:p>
          <a:p>
            <a:pPr marL="538172" lvl="2" indent="-146053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2851" y="1191271"/>
            <a:ext cx="5321872" cy="350928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2853" y="1661648"/>
            <a:ext cx="5321871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365131" lvl="1" indent="-201616"/>
            <a:r>
              <a:rPr lang="en-US"/>
              <a:t>Second level</a:t>
            </a:r>
          </a:p>
          <a:p>
            <a:pPr marL="538172" lvl="2" indent="-146053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09602" y="3766339"/>
            <a:ext cx="5295791" cy="350928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4"/>
          </p:nvPr>
        </p:nvSpPr>
        <p:spPr>
          <a:xfrm>
            <a:off x="609602" y="4236716"/>
            <a:ext cx="5295789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365131" lvl="1" indent="-201616"/>
            <a:r>
              <a:rPr lang="en-US"/>
              <a:t>Second level</a:t>
            </a:r>
          </a:p>
          <a:p>
            <a:pPr marL="538172" lvl="2" indent="-146053"/>
            <a:r>
              <a:rPr lang="en-US"/>
              <a:t>Third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292851" y="3766339"/>
            <a:ext cx="5321872" cy="350928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/>
          </p:nvPr>
        </p:nvSpPr>
        <p:spPr>
          <a:xfrm>
            <a:off x="6292853" y="4236716"/>
            <a:ext cx="5321871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365131" lvl="1" indent="-201616"/>
            <a:r>
              <a:rPr lang="en-US"/>
              <a:t>Second level</a:t>
            </a:r>
          </a:p>
          <a:p>
            <a:pPr marL="538172" lvl="2" indent="-146053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320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3" y="1269998"/>
            <a:ext cx="10972798" cy="163463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3077030"/>
            <a:ext cx="10972798" cy="291737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9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B5D78-A1E5-034D-A7C1-7F84FD2E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1" y="18255"/>
            <a:ext cx="11706044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02B1-A246-574B-8F87-409C74C08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60" y="1435510"/>
            <a:ext cx="11706045" cy="47414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CD44D-382B-D44B-B974-E9BC6640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D706D-89F4-DE41-A23D-D17E86E4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A9DCC-176E-5C42-9B6C-706633E9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928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y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67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Dark Blue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C3E0E-15BD-4C66-943C-CFCA0FE6F93B}"/>
              </a:ext>
            </a:extLst>
          </p:cNvPr>
          <p:cNvSpPr/>
          <p:nvPr userDrawn="1"/>
        </p:nvSpPr>
        <p:spPr>
          <a:xfrm>
            <a:off x="3934850" y="0"/>
            <a:ext cx="82571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501140"/>
            <a:ext cx="2810765" cy="4558576"/>
          </a:xfrm>
        </p:spPr>
        <p:txBody>
          <a:bodyPr/>
          <a:lstStyle>
            <a:lvl1pPr marL="95250" indent="-95250">
              <a:defRPr sz="1200" spc="30" baseline="0"/>
            </a:lvl1pPr>
            <a:lvl2pPr marL="347663" indent="-138113">
              <a:defRPr sz="1100" spc="30" baseline="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2" y="386091"/>
            <a:ext cx="2810764" cy="804535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73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Left Text White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5E18C6-9739-5E0B-1371-13FE8A28D87B}"/>
              </a:ext>
            </a:extLst>
          </p:cNvPr>
          <p:cNvSpPr/>
          <p:nvPr userDrawn="1"/>
        </p:nvSpPr>
        <p:spPr>
          <a:xfrm>
            <a:off x="-5557" y="0"/>
            <a:ext cx="3984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501140"/>
            <a:ext cx="2810765" cy="4558576"/>
          </a:xfrm>
        </p:spPr>
        <p:txBody>
          <a:bodyPr/>
          <a:lstStyle>
            <a:lvl1pPr marL="95250" indent="-95250">
              <a:defRPr sz="1200" spc="30" baseline="0">
                <a:solidFill>
                  <a:schemeClr val="bg1"/>
                </a:solidFill>
              </a:defRPr>
            </a:lvl1pPr>
            <a:lvl2pPr marL="347663" indent="-138113">
              <a:defRPr sz="1100" spc="30" baseline="0">
                <a:solidFill>
                  <a:schemeClr val="bg1"/>
                </a:solidFill>
              </a:defRPr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black">
          <a:xfrm>
            <a:off x="609602" y="386091"/>
            <a:ext cx="2810764" cy="80453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937DA17-A79A-421B-952B-D1F05CA8FF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609601" y="6312027"/>
            <a:ext cx="829760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501140"/>
            <a:ext cx="8088986" cy="4306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6B82E3F-0A04-470B-BF72-56C69306D4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609601" y="6312027"/>
            <a:ext cx="829760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0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5760A29-C2E4-4878-8ECA-4899BF8394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609601" y="6312027"/>
            <a:ext cx="829760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6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black">
          <a:xfrm>
            <a:off x="609602" y="1501140"/>
            <a:ext cx="8088986" cy="4306825"/>
          </a:xfrm>
        </p:spPr>
        <p:txBody>
          <a:bodyPr/>
          <a:lstStyle>
            <a:lvl1pPr>
              <a:defRPr sz="2400" b="0">
                <a:solidFill>
                  <a:schemeClr val="bg1"/>
                </a:solidFill>
                <a:latin typeface="+mn-lt"/>
                <a:cs typeface="SVBSlab" panose="02010504040101010102" pitchFamily="50" charset="0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2022 SVB TEMPLATE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DC79623-D656-4F63-9A79-C87C5D4CD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609601" y="6312027"/>
            <a:ext cx="829760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9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A4AE8A5-3A74-4D08-ABAD-40EB361A09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3202" y="2413260"/>
            <a:ext cx="6958798" cy="4444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1443414" y="2006822"/>
            <a:ext cx="6958798" cy="2149030"/>
          </a:xfrm>
        </p:spPr>
        <p:txBody>
          <a:bodyPr anchor="ctr"/>
          <a:lstStyle>
            <a:lvl1pPr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66278D9-9FE4-4B52-A262-CAAE93DCA1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invGray">
          <a:xfrm>
            <a:off x="609601" y="6312027"/>
            <a:ext cx="829760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CED1C4D-0215-4BBF-A528-F1E2170F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3202" y="2413260"/>
            <a:ext cx="6958798" cy="4444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43414" y="2006822"/>
            <a:ext cx="6958798" cy="2149030"/>
          </a:xfrm>
        </p:spPr>
        <p:txBody>
          <a:bodyPr anchor="ctr"/>
          <a:lstStyle>
            <a:lvl1pPr>
              <a:defRPr sz="44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5315-BE9F-C14B-B15E-ED5B212F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7E3A7-9477-9140-A5A6-920E32C16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06D96-A8E0-4F40-8FCF-FE22CE4E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73FBB-9558-FE43-978F-2E73263E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30E6F-D4C5-3840-8045-454725ED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9F45FC-DC07-49DB-B6DC-418967D634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233202" y="2413260"/>
            <a:ext cx="6958798" cy="4444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1443414" y="2006822"/>
            <a:ext cx="6958798" cy="2149030"/>
          </a:xfrm>
        </p:spPr>
        <p:txBody>
          <a:bodyPr anchor="ctr"/>
          <a:lstStyle>
            <a:lvl1pPr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2022 SVB TEMPLATE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88EF286-EBE1-4FDA-9ABD-2EBEDF629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invGray">
          <a:xfrm>
            <a:off x="609601" y="6312027"/>
            <a:ext cx="829760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C8A1803-5757-45B5-A4D3-194892449810}"/>
              </a:ext>
            </a:extLst>
          </p:cNvPr>
          <p:cNvGrpSpPr/>
          <p:nvPr userDrawn="1"/>
        </p:nvGrpSpPr>
        <p:grpSpPr bwMode="ltGray">
          <a:xfrm>
            <a:off x="6539028" y="0"/>
            <a:ext cx="5652972" cy="6858000"/>
            <a:chOff x="6537325" y="0"/>
            <a:chExt cx="5651500" cy="6858000"/>
          </a:xfrm>
          <a:solidFill>
            <a:srgbClr val="115185"/>
          </a:solidFill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93730E1-5049-4543-BFF3-52AF6EEF3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6537325" y="0"/>
              <a:ext cx="5651500" cy="6858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20E761-C99C-4DF9-884A-6EF9FE975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7079"/>
            <a:stretch/>
          </p:blipFill>
          <p:spPr bwMode="ltGray">
            <a:xfrm>
              <a:off x="6937375" y="0"/>
              <a:ext cx="52514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1443414" y="2006822"/>
            <a:ext cx="4427894" cy="2149030"/>
          </a:xfrm>
        </p:spPr>
        <p:txBody>
          <a:bodyPr anchor="ctr"/>
          <a:lstStyle>
            <a:lvl1pPr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2022 SVB TEMPLATE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6431DD7-B10A-4C4F-A154-ADAD2F143E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invGray">
          <a:xfrm>
            <a:off x="609601" y="6312027"/>
            <a:ext cx="829760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088062" y="2354485"/>
            <a:ext cx="4700677" cy="2149030"/>
          </a:xfrm>
        </p:spPr>
        <p:txBody>
          <a:bodyPr anchor="ctr"/>
          <a:lstStyle>
            <a:lvl1pPr>
              <a:defRPr sz="44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2022 SVB TEMPLATE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7AF067-38FB-4EC6-93CA-8A748B6A1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877" r="1"/>
          <a:stretch/>
        </p:blipFill>
        <p:spPr bwMode="ltGray">
          <a:xfrm>
            <a:off x="0" y="0"/>
            <a:ext cx="5348254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45521CD-F54B-4B70-874F-27B94FEEB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3391" y="416718"/>
            <a:ext cx="833463" cy="3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0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E44AC31-A921-4659-8804-5FFC455C13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5998" y="2"/>
            <a:ext cx="6096002" cy="6857999"/>
          </a:xfrm>
          <a:solidFill>
            <a:srgbClr val="F1F5F8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12936" y="2489422"/>
            <a:ext cx="4700677" cy="2149030"/>
          </a:xfrm>
        </p:spPr>
        <p:txBody>
          <a:bodyPr anchor="ctr"/>
          <a:lstStyle>
            <a:lvl1pPr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2022 SVB TEMPLATE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ECF2F5-A0AC-4F83-BF7D-B478D8C3D8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2936" y="595086"/>
            <a:ext cx="481999" cy="91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70A073F-E657-4272-9D59-58F12ED6BA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9981625" y="555449"/>
            <a:ext cx="1598711" cy="73995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8E87F-33D0-4A2E-B173-0C35DDF97E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ltGray">
          <a:xfrm>
            <a:off x="0" y="0"/>
            <a:ext cx="80793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928296" y="3344717"/>
            <a:ext cx="4652039" cy="1503881"/>
          </a:xfrm>
        </p:spPr>
        <p:txBody>
          <a:bodyPr anchor="b" anchorCtr="0"/>
          <a:lstStyle>
            <a:lvl1pPr algn="l">
              <a:lnSpc>
                <a:spcPct val="88000"/>
              </a:lnSpc>
              <a:spcBef>
                <a:spcPts val="1200"/>
              </a:spcBef>
              <a:defRPr sz="40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slide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8297" y="5005347"/>
            <a:ext cx="4652038" cy="669740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1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928296" y="5926025"/>
            <a:ext cx="4652038" cy="4095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cs typeface="SVBSlab" panose="02010504040101010102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682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648201" y="2675476"/>
            <a:ext cx="6162314" cy="1503881"/>
          </a:xfrm>
        </p:spPr>
        <p:txBody>
          <a:bodyPr anchor="ctr"/>
          <a:lstStyle>
            <a:lvl1pPr algn="l">
              <a:lnSpc>
                <a:spcPct val="88000"/>
              </a:lnSpc>
              <a:spcBef>
                <a:spcPts val="1200"/>
              </a:spcBef>
              <a:defRPr sz="44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slide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1" y="4564318"/>
            <a:ext cx="6162314" cy="464888"/>
          </a:xfrm>
        </p:spPr>
        <p:txBody>
          <a:bodyPr anchor="t">
            <a:noAutofit/>
          </a:bodyPr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1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4648201" y="6022271"/>
            <a:ext cx="6162313" cy="31607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 b="0" spc="0">
                <a:solidFill>
                  <a:schemeClr val="bg1"/>
                </a:solidFill>
                <a:latin typeface="Bierstadt" panose="020B0004020202020204" pitchFamily="34" charset="0"/>
                <a:cs typeface="SVBSans" panose="020B0504030101020102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Freeform 6"/>
          <p:cNvSpPr>
            <a:spLocks/>
          </p:cNvSpPr>
          <p:nvPr userDrawn="1"/>
        </p:nvSpPr>
        <p:spPr bwMode="auto">
          <a:xfrm>
            <a:off x="9455154" y="1758955"/>
            <a:ext cx="2298700" cy="3336925"/>
          </a:xfrm>
          <a:custGeom>
            <a:avLst/>
            <a:gdLst>
              <a:gd name="T0" fmla="*/ 240 w 1086"/>
              <a:gd name="T1" fmla="*/ 0 h 2102"/>
              <a:gd name="T2" fmla="*/ 4 w 1086"/>
              <a:gd name="T3" fmla="*/ 137 h 2102"/>
              <a:gd name="T4" fmla="*/ 506 w 1086"/>
              <a:gd name="T5" fmla="*/ 1054 h 2102"/>
              <a:gd name="T6" fmla="*/ 507 w 1086"/>
              <a:gd name="T7" fmla="*/ 1054 h 2102"/>
              <a:gd name="T8" fmla="*/ 0 w 1086"/>
              <a:gd name="T9" fmla="*/ 1962 h 2102"/>
              <a:gd name="T10" fmla="*/ 234 w 1086"/>
              <a:gd name="T11" fmla="*/ 2102 h 2102"/>
              <a:gd name="T12" fmla="*/ 1086 w 1086"/>
              <a:gd name="T13" fmla="*/ 1056 h 2102"/>
              <a:gd name="T14" fmla="*/ 240 w 1086"/>
              <a:gd name="T15" fmla="*/ 0 h 2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6" h="2102">
                <a:moveTo>
                  <a:pt x="240" y="0"/>
                </a:moveTo>
                <a:lnTo>
                  <a:pt x="4" y="137"/>
                </a:lnTo>
                <a:lnTo>
                  <a:pt x="506" y="1054"/>
                </a:lnTo>
                <a:lnTo>
                  <a:pt x="507" y="1054"/>
                </a:lnTo>
                <a:lnTo>
                  <a:pt x="0" y="1962"/>
                </a:lnTo>
                <a:lnTo>
                  <a:pt x="234" y="2102"/>
                </a:lnTo>
                <a:lnTo>
                  <a:pt x="1086" y="1056"/>
                </a:lnTo>
                <a:lnTo>
                  <a:pt x="2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FA1C05-542F-4932-A4A2-2B348C8CE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9981625" y="555449"/>
            <a:ext cx="1598711" cy="73995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EE1569F-6047-4C83-931F-439C2D1A67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6" b="380"/>
          <a:stretch/>
        </p:blipFill>
        <p:spPr>
          <a:xfrm>
            <a:off x="-4763" y="0"/>
            <a:ext cx="3964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4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648201" y="2827876"/>
            <a:ext cx="6162314" cy="1503881"/>
          </a:xfrm>
        </p:spPr>
        <p:txBody>
          <a:bodyPr anchor="ctr"/>
          <a:lstStyle>
            <a:lvl1pPr algn="l">
              <a:lnSpc>
                <a:spcPct val="88000"/>
              </a:lnSpc>
              <a:spcBef>
                <a:spcPts val="1200"/>
              </a:spcBef>
              <a:defRPr sz="44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slide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1" y="4564318"/>
            <a:ext cx="6162314" cy="464888"/>
          </a:xfrm>
        </p:spPr>
        <p:txBody>
          <a:bodyPr anchor="t">
            <a:noAutofit/>
          </a:bodyPr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1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4648201" y="6155621"/>
            <a:ext cx="6162313" cy="31607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 b="0" spc="0">
                <a:solidFill>
                  <a:schemeClr val="bg1"/>
                </a:solidFill>
                <a:latin typeface="Bierstadt" panose="020B0004020202020204" pitchFamily="34" charset="0"/>
                <a:cs typeface="SVBSans" panose="020B0504030101020102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Freeform 6"/>
          <p:cNvSpPr>
            <a:spLocks/>
          </p:cNvSpPr>
          <p:nvPr userDrawn="1"/>
        </p:nvSpPr>
        <p:spPr bwMode="auto">
          <a:xfrm>
            <a:off x="9455154" y="1758955"/>
            <a:ext cx="2298700" cy="3336925"/>
          </a:xfrm>
          <a:custGeom>
            <a:avLst/>
            <a:gdLst>
              <a:gd name="T0" fmla="*/ 240 w 1086"/>
              <a:gd name="T1" fmla="*/ 0 h 2102"/>
              <a:gd name="T2" fmla="*/ 4 w 1086"/>
              <a:gd name="T3" fmla="*/ 137 h 2102"/>
              <a:gd name="T4" fmla="*/ 506 w 1086"/>
              <a:gd name="T5" fmla="*/ 1054 h 2102"/>
              <a:gd name="T6" fmla="*/ 507 w 1086"/>
              <a:gd name="T7" fmla="*/ 1054 h 2102"/>
              <a:gd name="T8" fmla="*/ 0 w 1086"/>
              <a:gd name="T9" fmla="*/ 1962 h 2102"/>
              <a:gd name="T10" fmla="*/ 234 w 1086"/>
              <a:gd name="T11" fmla="*/ 2102 h 2102"/>
              <a:gd name="T12" fmla="*/ 1086 w 1086"/>
              <a:gd name="T13" fmla="*/ 1056 h 2102"/>
              <a:gd name="T14" fmla="*/ 240 w 1086"/>
              <a:gd name="T15" fmla="*/ 0 h 2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6" h="2102">
                <a:moveTo>
                  <a:pt x="240" y="0"/>
                </a:moveTo>
                <a:lnTo>
                  <a:pt x="4" y="137"/>
                </a:lnTo>
                <a:lnTo>
                  <a:pt x="506" y="1054"/>
                </a:lnTo>
                <a:lnTo>
                  <a:pt x="507" y="1054"/>
                </a:lnTo>
                <a:lnTo>
                  <a:pt x="0" y="1962"/>
                </a:lnTo>
                <a:lnTo>
                  <a:pt x="234" y="2102"/>
                </a:lnTo>
                <a:lnTo>
                  <a:pt x="1086" y="1056"/>
                </a:lnTo>
                <a:lnTo>
                  <a:pt x="2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FA1C05-542F-4932-A4A2-2B348C8CE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9981625" y="555449"/>
            <a:ext cx="1598711" cy="7399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F526ADB-856E-491C-9CF2-359496C96B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ltGray">
          <a:xfrm>
            <a:off x="0" y="0"/>
            <a:ext cx="4052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maller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5998" y="2"/>
            <a:ext cx="6096002" cy="6857999"/>
          </a:xfrm>
          <a:solidFill>
            <a:srgbClr val="F1F5F8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936" y="2477897"/>
            <a:ext cx="4924067" cy="1503881"/>
          </a:xfrm>
        </p:spPr>
        <p:txBody>
          <a:bodyPr anchor="b"/>
          <a:lstStyle>
            <a:lvl1pPr algn="l">
              <a:lnSpc>
                <a:spcPct val="88000"/>
              </a:lnSpc>
              <a:spcBef>
                <a:spcPts val="1200"/>
              </a:spcBef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936" y="4128073"/>
            <a:ext cx="4559868" cy="1203507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tx2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12935" y="5940639"/>
            <a:ext cx="5059680" cy="40957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  <a:cs typeface="SVBSlab" panose="02010504040101010102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9EC593-5D49-417A-99C6-6456638CA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" y="670072"/>
            <a:ext cx="1217295" cy="5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1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maller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010F3EF-84E8-4F38-89DB-E1865E7873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612936" y="670072"/>
            <a:ext cx="1224884" cy="566928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127998" y="1"/>
            <a:ext cx="4064002" cy="6857999"/>
          </a:xfrm>
          <a:solidFill>
            <a:srgbClr val="F1F5F8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12936" y="2477897"/>
            <a:ext cx="4924067" cy="1503881"/>
          </a:xfrm>
        </p:spPr>
        <p:txBody>
          <a:bodyPr anchor="b"/>
          <a:lstStyle>
            <a:lvl1pPr algn="l">
              <a:lnSpc>
                <a:spcPct val="88000"/>
              </a:lnSpc>
              <a:spcBef>
                <a:spcPts val="1200"/>
              </a:spcBef>
              <a:defRPr sz="4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936" y="4128073"/>
            <a:ext cx="4559868" cy="1203507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1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12935" y="5940639"/>
            <a:ext cx="5059680" cy="40957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400" b="0" spc="0">
                <a:solidFill>
                  <a:schemeClr val="bg1"/>
                </a:solidFill>
                <a:latin typeface="+mn-lt"/>
                <a:cs typeface="SVBSlab" panose="02010504040101010102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388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sert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2"/>
            <a:ext cx="12192000" cy="6857999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5835" y="2477897"/>
            <a:ext cx="4924067" cy="1503881"/>
          </a:xfrm>
        </p:spPr>
        <p:txBody>
          <a:bodyPr anchor="b"/>
          <a:lstStyle>
            <a:lvl1pPr algn="l">
              <a:lnSpc>
                <a:spcPct val="88000"/>
              </a:lnSpc>
              <a:spcBef>
                <a:spcPts val="1200"/>
              </a:spcBef>
              <a:defRPr sz="4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5835" y="4128073"/>
            <a:ext cx="4559868" cy="1203507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1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25834" y="5940639"/>
            <a:ext cx="5059680" cy="40957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400" b="0" spc="0">
                <a:solidFill>
                  <a:schemeClr val="bg1"/>
                </a:solidFill>
                <a:latin typeface="+mn-lt"/>
                <a:cs typeface="SVBSlab" panose="02010504040101010102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95E31C-544E-4EA3-B618-42D4B178E1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95559" y="521755"/>
            <a:ext cx="1424553" cy="6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E20B-2354-F34C-8A91-0EB824207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41" y="365125"/>
            <a:ext cx="11706044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191A-0C58-904A-9AFE-60EB6A992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541" y="1825625"/>
            <a:ext cx="5778259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DDEEC-725E-794D-98E0-43C57150A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5385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FB7BB-BC40-6B4E-BEA0-7C8D97C19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4B6E8-25EC-7F40-8C04-6FB3D3D7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81227-5E6F-1942-A94D-1539EA96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S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257151" y="0"/>
            <a:ext cx="3934850" cy="6858000"/>
          </a:xfrm>
          <a:solidFill>
            <a:srgbClr val="F1F5F8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350" baseline="0">
                <a:solidFill>
                  <a:schemeClr val="accent3"/>
                </a:solidFill>
              </a:defRPr>
            </a:lvl1pPr>
            <a:lvl2pPr marL="342997" indent="0">
              <a:buNone/>
              <a:defRPr sz="2101"/>
            </a:lvl2pPr>
            <a:lvl3pPr marL="685994" indent="0">
              <a:buNone/>
              <a:defRPr sz="1800"/>
            </a:lvl3pPr>
            <a:lvl4pPr marL="1028991" indent="0">
              <a:buNone/>
              <a:defRPr sz="1500"/>
            </a:lvl4pPr>
            <a:lvl5pPr marL="1371989" indent="0">
              <a:buNone/>
              <a:defRPr sz="1500"/>
            </a:lvl5pPr>
            <a:lvl6pPr marL="1714986" indent="0">
              <a:buNone/>
              <a:defRPr sz="1500"/>
            </a:lvl6pPr>
            <a:lvl7pPr marL="2057983" indent="0">
              <a:buNone/>
              <a:defRPr sz="1500"/>
            </a:lvl7pPr>
            <a:lvl8pPr marL="2400980" indent="0">
              <a:buNone/>
              <a:defRPr sz="1500"/>
            </a:lvl8pPr>
            <a:lvl9pPr marL="2743977" indent="0">
              <a:buNone/>
              <a:defRPr sz="1500"/>
            </a:lvl9pPr>
          </a:lstStyle>
          <a:p>
            <a:r>
              <a:rPr lang="en-US"/>
              <a:t>Click to add image, Send to Back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3B6C1-36E7-4A4D-B818-10D025947ED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2" y="386091"/>
            <a:ext cx="7245058" cy="412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EA7BB-93C8-486E-8D2D-ED014E4B1A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759" y="1714500"/>
            <a:ext cx="6669237" cy="4191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499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6858000"/>
          </a:xfrm>
          <a:solidFill>
            <a:srgbClr val="F1F5F8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936" y="2274471"/>
            <a:ext cx="4855868" cy="505713"/>
          </a:xfrm>
        </p:spPr>
        <p:txBody>
          <a:bodyPr anchor="b"/>
          <a:lstStyle>
            <a:lvl1pPr algn="l">
              <a:lnSpc>
                <a:spcPct val="88000"/>
              </a:lnSpc>
              <a:spcBef>
                <a:spcPts val="1200"/>
              </a:spcBef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2936" y="2910812"/>
            <a:ext cx="4855868" cy="2849879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400" b="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56632FD-D5FD-422C-BCD2-B0B8F3DBB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" y="670072"/>
            <a:ext cx="1217295" cy="5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8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3932944" cy="6858000"/>
          </a:xfrm>
          <a:solidFill>
            <a:srgbClr val="F1F5F8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7880" y="2274471"/>
            <a:ext cx="4855868" cy="505713"/>
          </a:xfrm>
        </p:spPr>
        <p:txBody>
          <a:bodyPr anchor="b"/>
          <a:lstStyle>
            <a:lvl1pPr algn="l">
              <a:lnSpc>
                <a:spcPct val="88000"/>
              </a:lnSpc>
              <a:spcBef>
                <a:spcPts val="1200"/>
              </a:spcBef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27881" y="2910812"/>
            <a:ext cx="6954360" cy="2849879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400" b="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2022 SVB TEMPLATE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56632FD-D5FD-422C-BCD2-B0B8F3DBB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24544" y="670072"/>
            <a:ext cx="1217295" cy="5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6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985F3A87-7645-6FF0-DBFD-FD7B6F0B6D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70" y="562371"/>
            <a:ext cx="3210380" cy="844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12936" y="2581811"/>
            <a:ext cx="7782988" cy="1503881"/>
          </a:xfrm>
        </p:spPr>
        <p:txBody>
          <a:bodyPr anchor="b" anchorCtr="0"/>
          <a:lstStyle>
            <a:lvl1pPr algn="l">
              <a:lnSpc>
                <a:spcPct val="88000"/>
              </a:lnSpc>
              <a:spcBef>
                <a:spcPts val="1200"/>
              </a:spcBef>
              <a:defRPr sz="40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slide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936" y="4337690"/>
            <a:ext cx="7782988" cy="1203507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2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12936" y="5926025"/>
            <a:ext cx="7543800" cy="4095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0" spc="30" baseline="0">
                <a:solidFill>
                  <a:schemeClr val="bg2"/>
                </a:solidFill>
                <a:latin typeface="+mn-lt"/>
                <a:cs typeface="SVBSlab" panose="02010504040101010102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DE607A5-BB04-4B53-8554-AD63184F9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2904" y="-1"/>
            <a:ext cx="203909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550796-B12D-493F-A3E0-61F6486E2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2904" y="-1"/>
            <a:ext cx="2039096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9E3847C-E0D4-4051-922B-0DB72D53E5B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7471" y="561975"/>
            <a:ext cx="321085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206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501140"/>
            <a:ext cx="8088986" cy="4306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020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501140"/>
            <a:ext cx="4649566" cy="455857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8" y="1501140"/>
            <a:ext cx="4649565" cy="455857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571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01141"/>
            <a:ext cx="4649568" cy="3743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019300"/>
            <a:ext cx="4649566" cy="377342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501141"/>
            <a:ext cx="4649563" cy="3743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3" y="2019300"/>
            <a:ext cx="4649562" cy="377342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1892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501141"/>
            <a:ext cx="3402957" cy="3743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019301"/>
            <a:ext cx="3402956" cy="37094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>
              <a:defRPr lang="en-US" sz="1400" dirty="0" smtClean="0"/>
            </a:lvl2pPr>
            <a:lvl3pPr>
              <a:defRPr lang="en-US" sz="12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142877" lvl="1" indent="-142877"/>
            <a:r>
              <a:rPr lang="en-US"/>
              <a:t>Second level</a:t>
            </a:r>
          </a:p>
          <a:p>
            <a:pPr marL="142877" lvl="2" indent="-142877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2258" y="1501141"/>
            <a:ext cx="3419716" cy="3743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2256" y="2019301"/>
            <a:ext cx="3419715" cy="37094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>
              <a:defRPr lang="en-US" sz="1400" dirty="0" smtClean="0"/>
            </a:lvl2pPr>
            <a:lvl3pPr>
              <a:defRPr lang="en-US" sz="12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142877" lvl="1" indent="-142877"/>
            <a:r>
              <a:rPr lang="en-US"/>
              <a:t>Second level</a:t>
            </a:r>
          </a:p>
          <a:p>
            <a:pPr marL="142877" lvl="2" indent="-142877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74913" y="1501141"/>
            <a:ext cx="3419716" cy="3743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4"/>
          </p:nvPr>
        </p:nvSpPr>
        <p:spPr>
          <a:xfrm>
            <a:off x="8174911" y="2019301"/>
            <a:ext cx="3419715" cy="37094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>
              <a:defRPr lang="en-US" sz="1400" dirty="0" smtClean="0"/>
            </a:lvl2pPr>
            <a:lvl3pPr>
              <a:defRPr lang="en-US" sz="12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142877" lvl="1" indent="-142877"/>
            <a:r>
              <a:rPr lang="en-US"/>
              <a:t>Second level</a:t>
            </a:r>
          </a:p>
          <a:p>
            <a:pPr marL="142877" lvl="2" indent="-142877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4716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4 CHARTS W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267757"/>
            <a:ext cx="5295791" cy="3320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1775064"/>
            <a:ext cx="5295789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142877" lvl="1" indent="-142877"/>
            <a:r>
              <a:rPr lang="en-US"/>
              <a:t>Second level</a:t>
            </a:r>
          </a:p>
          <a:p>
            <a:pPr marL="142877" lvl="2" indent="-142877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2851" y="1267757"/>
            <a:ext cx="5321872" cy="3320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2853" y="1775064"/>
            <a:ext cx="5321871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142877" lvl="1" indent="-142877"/>
            <a:r>
              <a:rPr lang="en-US"/>
              <a:t>Second level</a:t>
            </a:r>
          </a:p>
          <a:p>
            <a:pPr marL="142877" lvl="2" indent="-142877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09602" y="3829399"/>
            <a:ext cx="5295791" cy="3320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4"/>
          </p:nvPr>
        </p:nvSpPr>
        <p:spPr>
          <a:xfrm>
            <a:off x="609602" y="4336706"/>
            <a:ext cx="5295789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142877" lvl="1" indent="-142877"/>
            <a:r>
              <a:rPr lang="en-US"/>
              <a:t>Second level</a:t>
            </a:r>
          </a:p>
          <a:p>
            <a:pPr marL="142877" lvl="2" indent="-142877"/>
            <a:r>
              <a:rPr lang="en-US"/>
              <a:t>Third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292851" y="3829399"/>
            <a:ext cx="5321872" cy="3320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114302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/>
          </p:nvPr>
        </p:nvSpPr>
        <p:spPr>
          <a:xfrm>
            <a:off x="6292853" y="4336706"/>
            <a:ext cx="5321871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142877" lvl="1" indent="-142877"/>
            <a:r>
              <a:rPr lang="en-US"/>
              <a:t>Second level</a:t>
            </a:r>
          </a:p>
          <a:p>
            <a:pPr marL="142877" lvl="2" indent="-142877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15685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2 - 4 CHARTS W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191271"/>
            <a:ext cx="5295791" cy="350928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1661648"/>
            <a:ext cx="5295789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142877" lvl="1" indent="-142877"/>
            <a:r>
              <a:rPr lang="en-US"/>
              <a:t>Second level</a:t>
            </a:r>
          </a:p>
          <a:p>
            <a:pPr marL="142877" lvl="2" indent="-142877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2851" y="1191271"/>
            <a:ext cx="5321872" cy="350928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2853" y="1661648"/>
            <a:ext cx="5321871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142877" lvl="1" indent="-142877"/>
            <a:r>
              <a:rPr lang="en-US"/>
              <a:t>Second level</a:t>
            </a:r>
          </a:p>
          <a:p>
            <a:pPr marL="142877" lvl="2" indent="-142877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09602" y="3766339"/>
            <a:ext cx="5295791" cy="350928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4"/>
          </p:nvPr>
        </p:nvSpPr>
        <p:spPr>
          <a:xfrm>
            <a:off x="609602" y="4236716"/>
            <a:ext cx="5295789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142877" lvl="1" indent="-142877"/>
            <a:r>
              <a:rPr lang="en-US"/>
              <a:t>Second level</a:t>
            </a:r>
          </a:p>
          <a:p>
            <a:pPr marL="142877" lvl="2" indent="-142877"/>
            <a:r>
              <a:rPr lang="en-US"/>
              <a:t>Third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292851" y="3766339"/>
            <a:ext cx="5321872" cy="350928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/>
          </p:nvPr>
        </p:nvSpPr>
        <p:spPr>
          <a:xfrm>
            <a:off x="6292853" y="4236716"/>
            <a:ext cx="5321871" cy="1653937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100" dirty="0" smtClean="0"/>
            </a:lvl3pPr>
          </a:lstStyle>
          <a:p>
            <a:pPr marL="142877" lvl="0" indent="-142877"/>
            <a:r>
              <a:rPr lang="en-US"/>
              <a:t>Click to edit Master text styles</a:t>
            </a:r>
          </a:p>
          <a:p>
            <a:pPr marL="142877" lvl="1" indent="-142877"/>
            <a:r>
              <a:rPr lang="en-US"/>
              <a:t>Second level</a:t>
            </a:r>
          </a:p>
          <a:p>
            <a:pPr marL="142877" lvl="2" indent="-142877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92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8FA09-54CA-2443-8C57-B6308D86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59" y="365125"/>
            <a:ext cx="1165428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6341A-577C-074D-BA51-08A191442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660" y="1681163"/>
            <a:ext cx="57819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3FA22-31F4-7C43-9653-8E8420D49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660" y="2505075"/>
            <a:ext cx="578191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F3F76-03E3-A647-80B3-B6C3720ED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977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84598-E45F-A148-A33E-01163A315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9774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A76F2-F88C-8140-A189-435EDD840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D7D69-38EB-CC40-97D4-9CC4C0D5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368DD-09B5-F641-8B89-E738200F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0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3" y="1269998"/>
            <a:ext cx="10972798" cy="163463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3077030"/>
            <a:ext cx="10972798" cy="291737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34188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9221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Gray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6041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977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Text Dark Blue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C3E0E-15BD-4C66-943C-CFCA0FE6F93B}"/>
              </a:ext>
            </a:extLst>
          </p:cNvPr>
          <p:cNvSpPr/>
          <p:nvPr/>
        </p:nvSpPr>
        <p:spPr>
          <a:xfrm>
            <a:off x="3934850" y="0"/>
            <a:ext cx="82571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501140"/>
            <a:ext cx="2810765" cy="4558576"/>
          </a:xfrm>
        </p:spPr>
        <p:txBody>
          <a:bodyPr/>
          <a:lstStyle>
            <a:lvl1pPr marL="95250" indent="-95250">
              <a:defRPr sz="1200" spc="30" baseline="0"/>
            </a:lvl1pPr>
            <a:lvl2pPr marL="347663" indent="-138113">
              <a:defRPr sz="1100" spc="30" baseline="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2" y="386091"/>
            <a:ext cx="2810764" cy="804535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E37159-2896-4228-B533-11058FBD35DC}"/>
              </a:ext>
            </a:extLst>
          </p:cNvPr>
          <p:cNvSpPr/>
          <p:nvPr userDrawn="1"/>
        </p:nvSpPr>
        <p:spPr>
          <a:xfrm>
            <a:off x="3934850" y="0"/>
            <a:ext cx="82571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472572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Left Text White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C3E0E-15BD-4C66-943C-CFCA0FE6F93B}"/>
              </a:ext>
            </a:extLst>
          </p:cNvPr>
          <p:cNvSpPr/>
          <p:nvPr/>
        </p:nvSpPr>
        <p:spPr bwMode="gray">
          <a:xfrm>
            <a:off x="3934850" y="0"/>
            <a:ext cx="82571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501140"/>
            <a:ext cx="2810765" cy="4558576"/>
          </a:xfrm>
        </p:spPr>
        <p:txBody>
          <a:bodyPr/>
          <a:lstStyle>
            <a:lvl1pPr marL="95250" indent="-95250">
              <a:defRPr sz="1200" spc="30" baseline="0">
                <a:solidFill>
                  <a:schemeClr val="bg1"/>
                </a:solidFill>
              </a:defRPr>
            </a:lvl1pPr>
            <a:lvl2pPr marL="347663" indent="-138113">
              <a:defRPr sz="1100" spc="30" baseline="0">
                <a:solidFill>
                  <a:schemeClr val="bg1"/>
                </a:solidFill>
              </a:defRPr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black">
          <a:xfrm>
            <a:off x="609602" y="386091"/>
            <a:ext cx="2810764" cy="80453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C9A58A-649B-4F65-952E-20E37D073A70}"/>
              </a:ext>
            </a:extLst>
          </p:cNvPr>
          <p:cNvSpPr/>
          <p:nvPr userDrawn="1"/>
        </p:nvSpPr>
        <p:spPr bwMode="gray">
          <a:xfrm>
            <a:off x="3934850" y="0"/>
            <a:ext cx="82571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948153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501140"/>
            <a:ext cx="8088986" cy="4306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065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9999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D5592-F0FA-8047-D9DD-8D0451A4F1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443" y="6211825"/>
            <a:ext cx="1983599" cy="5215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black">
          <a:xfrm>
            <a:off x="609602" y="1501140"/>
            <a:ext cx="8088986" cy="4306825"/>
          </a:xfrm>
        </p:spPr>
        <p:txBody>
          <a:bodyPr/>
          <a:lstStyle>
            <a:lvl1pPr>
              <a:defRPr sz="2400" b="0">
                <a:solidFill>
                  <a:schemeClr val="bg1"/>
                </a:solidFill>
                <a:latin typeface="+mn-lt"/>
                <a:cs typeface="SVBSlab" panose="02010504040101010102" pitchFamily="50" charset="0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State of CVC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47009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310F0F-7922-D64B-F6F1-B67DD5870D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800" r="-1"/>
          <a:stretch/>
        </p:blipFill>
        <p:spPr>
          <a:xfrm>
            <a:off x="0" y="-86459"/>
            <a:ext cx="1688502" cy="7040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067692" y="2354485"/>
            <a:ext cx="6958798" cy="2149030"/>
          </a:xfrm>
        </p:spPr>
        <p:txBody>
          <a:bodyPr anchor="ctr"/>
          <a:lstStyle>
            <a:lvl1pPr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CCAE3-9531-DA3F-6BB3-0CCD94213794}"/>
              </a:ext>
            </a:extLst>
          </p:cNvPr>
          <p:cNvSpPr txBox="1"/>
          <p:nvPr/>
        </p:nvSpPr>
        <p:spPr>
          <a:xfrm>
            <a:off x="85294" y="-227387"/>
            <a:ext cx="176683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i="1" spc="30">
                <a:solidFill>
                  <a:schemeClr val="bg2"/>
                </a:solidFill>
              </a:rPr>
              <a:t>Divider 1 — New Feb 27, 2023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C22B9F7-10C2-4F01-AFF8-EAFCD07B9F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202" y="2413260"/>
            <a:ext cx="6958798" cy="44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5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668E-E6BF-FD4E-AFC6-B114EED4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85E4C-D85C-AC47-AB41-0751AAFC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F159C-B920-1A4D-AEDE-7C567420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31401-57B1-2542-BD04-55C4F4FC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3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238278" y="2387143"/>
            <a:ext cx="6958798" cy="2149030"/>
          </a:xfrm>
        </p:spPr>
        <p:txBody>
          <a:bodyPr anchor="ctr"/>
          <a:lstStyle>
            <a:lvl1pPr>
              <a:defRPr sz="44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68EEB93-65FF-3DF5-9119-81F24D649B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800" r="-1"/>
          <a:stretch/>
        </p:blipFill>
        <p:spPr>
          <a:xfrm>
            <a:off x="0" y="-86459"/>
            <a:ext cx="1688502" cy="70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821FCE-7EA3-427E-A0F1-EEB8AF66CA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202" y="2413260"/>
            <a:ext cx="6958798" cy="44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037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CCC95-C22C-F208-8D2D-EF8BB91FB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443" y="6211825"/>
            <a:ext cx="1983599" cy="5215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FB07CE8-CEE7-7EA9-BAC9-F52754B4E86A}"/>
              </a:ext>
            </a:extLst>
          </p:cNvPr>
          <p:cNvGrpSpPr/>
          <p:nvPr/>
        </p:nvGrpSpPr>
        <p:grpSpPr bwMode="ltGray">
          <a:xfrm>
            <a:off x="6539028" y="0"/>
            <a:ext cx="5652972" cy="6858000"/>
            <a:chOff x="6537325" y="0"/>
            <a:chExt cx="5651500" cy="6858000"/>
          </a:xfrm>
          <a:solidFill>
            <a:srgbClr val="FFFFFF">
              <a:alpha val="44000"/>
            </a:srgbClr>
          </a:solidFill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B463186-43D0-53BA-F7CF-3D0392591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ltGray">
            <a:xfrm>
              <a:off x="6537325" y="0"/>
              <a:ext cx="5651500" cy="6858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5326DCC-CC35-8D52-EE7C-B5B6A3F4F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7079"/>
            <a:stretch/>
          </p:blipFill>
          <p:spPr bwMode="ltGray">
            <a:xfrm>
              <a:off x="6937375" y="0"/>
              <a:ext cx="52514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1443414" y="2006822"/>
            <a:ext cx="6958798" cy="2149030"/>
          </a:xfrm>
        </p:spPr>
        <p:txBody>
          <a:bodyPr anchor="ctr"/>
          <a:lstStyle>
            <a:lvl1pPr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State of CVC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8FB2009-B074-440F-8E46-6866E78672B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invGray">
          <a:xfrm>
            <a:off x="5233202" y="2413260"/>
            <a:ext cx="6958798" cy="44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658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FAB050-435D-F1BA-F1C4-442B1D8B2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468" y="6246761"/>
            <a:ext cx="1963699" cy="51635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C8A1803-5757-45B5-A4D3-194892449810}"/>
              </a:ext>
            </a:extLst>
          </p:cNvPr>
          <p:cNvGrpSpPr/>
          <p:nvPr/>
        </p:nvGrpSpPr>
        <p:grpSpPr bwMode="ltGray">
          <a:xfrm>
            <a:off x="6539028" y="0"/>
            <a:ext cx="5652972" cy="6858000"/>
            <a:chOff x="6537325" y="0"/>
            <a:chExt cx="5651500" cy="6858000"/>
          </a:xfrm>
          <a:solidFill>
            <a:srgbClr val="115185"/>
          </a:solidFill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93730E1-5049-4543-BFF3-52AF6EEF3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ltGray">
            <a:xfrm>
              <a:off x="6537325" y="0"/>
              <a:ext cx="5651500" cy="6858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20E761-C99C-4DF9-884A-6EF9FE975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7079"/>
            <a:stretch/>
          </p:blipFill>
          <p:spPr bwMode="ltGray">
            <a:xfrm>
              <a:off x="6937375" y="0"/>
              <a:ext cx="52514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1443414" y="2006822"/>
            <a:ext cx="4427894" cy="2149030"/>
          </a:xfrm>
        </p:spPr>
        <p:txBody>
          <a:bodyPr anchor="ctr"/>
          <a:lstStyle>
            <a:lvl1pPr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State of CVC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8E4360-8020-4C65-95A4-5950B851803E}"/>
              </a:ext>
            </a:extLst>
          </p:cNvPr>
          <p:cNvGrpSpPr/>
          <p:nvPr userDrawn="1"/>
        </p:nvGrpSpPr>
        <p:grpSpPr bwMode="ltGray">
          <a:xfrm>
            <a:off x="6539028" y="0"/>
            <a:ext cx="5652972" cy="6858000"/>
            <a:chOff x="6537325" y="0"/>
            <a:chExt cx="5651500" cy="6858000"/>
          </a:xfrm>
          <a:solidFill>
            <a:srgbClr val="115185"/>
          </a:solidFill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EF10F56-F838-4A32-A46B-1836892B5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ltGray">
            <a:xfrm>
              <a:off x="6537325" y="0"/>
              <a:ext cx="5651500" cy="68580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A8D15D7-6905-476B-891D-6C231AD01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7079"/>
            <a:stretch/>
          </p:blipFill>
          <p:spPr bwMode="ltGray">
            <a:xfrm>
              <a:off x="6937375" y="0"/>
              <a:ext cx="525145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5348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C533BBF1-D60E-6FCC-FE9A-150E03B10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660" y="415326"/>
            <a:ext cx="2353376" cy="618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088062" y="2354485"/>
            <a:ext cx="4700677" cy="2149030"/>
          </a:xfrm>
        </p:spPr>
        <p:txBody>
          <a:bodyPr anchor="ctr"/>
          <a:lstStyle>
            <a:lvl1pPr>
              <a:defRPr sz="44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State of CVC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7AF067-38FB-4EC6-93CA-8A748B6A1B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877" r="1"/>
          <a:stretch/>
        </p:blipFill>
        <p:spPr bwMode="ltGray">
          <a:xfrm>
            <a:off x="0" y="0"/>
            <a:ext cx="5348254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69C25D8-FCD9-4DDA-BBB1-E0F50CD36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877" r="1"/>
          <a:stretch/>
        </p:blipFill>
        <p:spPr bwMode="ltGray">
          <a:xfrm>
            <a:off x="0" y="0"/>
            <a:ext cx="5348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32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E44AC31-A921-4659-8804-5FFC455C13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5998" y="2"/>
            <a:ext cx="6096002" cy="6857999"/>
          </a:xfrm>
          <a:solidFill>
            <a:srgbClr val="F1F5F8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12936" y="2489422"/>
            <a:ext cx="4700677" cy="2149030"/>
          </a:xfrm>
        </p:spPr>
        <p:txBody>
          <a:bodyPr anchor="ctr"/>
          <a:lstStyle>
            <a:lvl1pPr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One-line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State of CVC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ECF2F5-A0AC-4F83-BF7D-B478D8C3D8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2936" y="595086"/>
            <a:ext cx="481999" cy="9104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E13A306-7D97-440E-94AF-4E46F6A02C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2936" y="595086"/>
            <a:ext cx="481999" cy="91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993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37DBC3-BA2F-0364-7A45-F2E0B55832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54" y="611797"/>
            <a:ext cx="3210380" cy="8441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8E87F-33D0-4A2E-B173-0C35DDF97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ltGray">
          <a:xfrm>
            <a:off x="0" y="0"/>
            <a:ext cx="80793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928296" y="3344717"/>
            <a:ext cx="4652039" cy="1503881"/>
          </a:xfrm>
        </p:spPr>
        <p:txBody>
          <a:bodyPr anchor="b" anchorCtr="0"/>
          <a:lstStyle>
            <a:lvl1pPr algn="l">
              <a:lnSpc>
                <a:spcPct val="88000"/>
              </a:lnSpc>
              <a:spcBef>
                <a:spcPts val="1200"/>
              </a:spcBef>
              <a:defRPr sz="40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slide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8297" y="5005347"/>
            <a:ext cx="4652038" cy="669740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1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928296" y="5926025"/>
            <a:ext cx="4652038" cy="4095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cs typeface="SVBSlab" panose="02010504040101010102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A42FA3-B407-414B-A6DE-94AE73F4A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ltGray">
          <a:xfrm>
            <a:off x="0" y="0"/>
            <a:ext cx="8079304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C3772E1-3F47-4EFE-90A6-710B54A413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invGray">
          <a:xfrm>
            <a:off x="8369954" y="611799"/>
            <a:ext cx="3210380" cy="6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47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733563" y="2675476"/>
            <a:ext cx="6162314" cy="1503881"/>
          </a:xfrm>
        </p:spPr>
        <p:txBody>
          <a:bodyPr anchor="ctr"/>
          <a:lstStyle>
            <a:lvl1pPr algn="l">
              <a:lnSpc>
                <a:spcPct val="88000"/>
              </a:lnSpc>
              <a:spcBef>
                <a:spcPts val="1200"/>
              </a:spcBef>
              <a:defRPr sz="44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slide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563" y="4564318"/>
            <a:ext cx="6162314" cy="464888"/>
          </a:xfrm>
        </p:spPr>
        <p:txBody>
          <a:bodyPr anchor="t">
            <a:noAutofit/>
          </a:bodyPr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1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733563" y="6022271"/>
            <a:ext cx="6162313" cy="31607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 b="0" spc="0">
                <a:solidFill>
                  <a:schemeClr val="bg1"/>
                </a:solidFill>
                <a:latin typeface="Bierstadt" panose="020B0004020202020204" pitchFamily="34" charset="0"/>
                <a:cs typeface="SVBSans" panose="020B0504030101020102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9455154" y="1758955"/>
            <a:ext cx="2298700" cy="3336925"/>
          </a:xfrm>
          <a:custGeom>
            <a:avLst/>
            <a:gdLst>
              <a:gd name="T0" fmla="*/ 240 w 1086"/>
              <a:gd name="T1" fmla="*/ 0 h 2102"/>
              <a:gd name="T2" fmla="*/ 4 w 1086"/>
              <a:gd name="T3" fmla="*/ 137 h 2102"/>
              <a:gd name="T4" fmla="*/ 506 w 1086"/>
              <a:gd name="T5" fmla="*/ 1054 h 2102"/>
              <a:gd name="T6" fmla="*/ 507 w 1086"/>
              <a:gd name="T7" fmla="*/ 1054 h 2102"/>
              <a:gd name="T8" fmla="*/ 0 w 1086"/>
              <a:gd name="T9" fmla="*/ 1962 h 2102"/>
              <a:gd name="T10" fmla="*/ 234 w 1086"/>
              <a:gd name="T11" fmla="*/ 2102 h 2102"/>
              <a:gd name="T12" fmla="*/ 1086 w 1086"/>
              <a:gd name="T13" fmla="*/ 1056 h 2102"/>
              <a:gd name="T14" fmla="*/ 240 w 1086"/>
              <a:gd name="T15" fmla="*/ 0 h 2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6" h="2102">
                <a:moveTo>
                  <a:pt x="240" y="0"/>
                </a:moveTo>
                <a:lnTo>
                  <a:pt x="4" y="137"/>
                </a:lnTo>
                <a:lnTo>
                  <a:pt x="506" y="1054"/>
                </a:lnTo>
                <a:lnTo>
                  <a:pt x="507" y="1054"/>
                </a:lnTo>
                <a:lnTo>
                  <a:pt x="0" y="1962"/>
                </a:lnTo>
                <a:lnTo>
                  <a:pt x="234" y="2102"/>
                </a:lnTo>
                <a:lnTo>
                  <a:pt x="1086" y="1056"/>
                </a:lnTo>
                <a:lnTo>
                  <a:pt x="2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041E67-1C60-7934-C9F6-6912B2CBBF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071"/>
          <a:stretch/>
        </p:blipFill>
        <p:spPr>
          <a:xfrm>
            <a:off x="0" y="-86459"/>
            <a:ext cx="2688432" cy="7040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704CA-FAF1-CD4F-08C7-10E4EA54D1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54" y="611797"/>
            <a:ext cx="3210380" cy="8441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A56B80D-663C-F085-9136-20639855CF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invGray">
          <a:xfrm>
            <a:off x="8369954" y="611799"/>
            <a:ext cx="3210380" cy="6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4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648201" y="2675476"/>
            <a:ext cx="6162314" cy="1503881"/>
          </a:xfrm>
        </p:spPr>
        <p:txBody>
          <a:bodyPr anchor="ctr"/>
          <a:lstStyle>
            <a:lvl1pPr algn="l">
              <a:lnSpc>
                <a:spcPct val="88000"/>
              </a:lnSpc>
              <a:spcBef>
                <a:spcPts val="1200"/>
              </a:spcBef>
              <a:defRPr sz="44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slide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1" y="4564318"/>
            <a:ext cx="6162314" cy="464888"/>
          </a:xfrm>
        </p:spPr>
        <p:txBody>
          <a:bodyPr anchor="t">
            <a:noAutofit/>
          </a:bodyPr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1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4648201" y="6022271"/>
            <a:ext cx="6162313" cy="31607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 b="0" spc="0">
                <a:solidFill>
                  <a:schemeClr val="bg1"/>
                </a:solidFill>
                <a:latin typeface="Bierstadt" panose="020B0004020202020204" pitchFamily="34" charset="0"/>
                <a:cs typeface="SVBSans" panose="020B0504030101020102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9455154" y="1758955"/>
            <a:ext cx="2298700" cy="3336925"/>
          </a:xfrm>
          <a:custGeom>
            <a:avLst/>
            <a:gdLst>
              <a:gd name="T0" fmla="*/ 240 w 1086"/>
              <a:gd name="T1" fmla="*/ 0 h 2102"/>
              <a:gd name="T2" fmla="*/ 4 w 1086"/>
              <a:gd name="T3" fmla="*/ 137 h 2102"/>
              <a:gd name="T4" fmla="*/ 506 w 1086"/>
              <a:gd name="T5" fmla="*/ 1054 h 2102"/>
              <a:gd name="T6" fmla="*/ 507 w 1086"/>
              <a:gd name="T7" fmla="*/ 1054 h 2102"/>
              <a:gd name="T8" fmla="*/ 0 w 1086"/>
              <a:gd name="T9" fmla="*/ 1962 h 2102"/>
              <a:gd name="T10" fmla="*/ 234 w 1086"/>
              <a:gd name="T11" fmla="*/ 2102 h 2102"/>
              <a:gd name="T12" fmla="*/ 1086 w 1086"/>
              <a:gd name="T13" fmla="*/ 1056 h 2102"/>
              <a:gd name="T14" fmla="*/ 240 w 1086"/>
              <a:gd name="T15" fmla="*/ 0 h 2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6" h="2102">
                <a:moveTo>
                  <a:pt x="240" y="0"/>
                </a:moveTo>
                <a:lnTo>
                  <a:pt x="4" y="137"/>
                </a:lnTo>
                <a:lnTo>
                  <a:pt x="506" y="1054"/>
                </a:lnTo>
                <a:lnTo>
                  <a:pt x="507" y="1054"/>
                </a:lnTo>
                <a:lnTo>
                  <a:pt x="0" y="1962"/>
                </a:lnTo>
                <a:lnTo>
                  <a:pt x="234" y="2102"/>
                </a:lnTo>
                <a:lnTo>
                  <a:pt x="1086" y="1056"/>
                </a:lnTo>
                <a:lnTo>
                  <a:pt x="2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EE1569F-6047-4C83-931F-439C2D1A67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6" b="380"/>
          <a:stretch/>
        </p:blipFill>
        <p:spPr>
          <a:xfrm>
            <a:off x="-4763" y="0"/>
            <a:ext cx="3964341" cy="6858000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9EEA7A51-09AB-4304-8913-A7632F20BA9F}"/>
              </a:ext>
            </a:extLst>
          </p:cNvPr>
          <p:cNvSpPr>
            <a:spLocks/>
          </p:cNvSpPr>
          <p:nvPr userDrawn="1"/>
        </p:nvSpPr>
        <p:spPr bwMode="auto">
          <a:xfrm>
            <a:off x="9455154" y="1758955"/>
            <a:ext cx="2298700" cy="3336925"/>
          </a:xfrm>
          <a:custGeom>
            <a:avLst/>
            <a:gdLst>
              <a:gd name="T0" fmla="*/ 240 w 1086"/>
              <a:gd name="T1" fmla="*/ 0 h 2102"/>
              <a:gd name="T2" fmla="*/ 4 w 1086"/>
              <a:gd name="T3" fmla="*/ 137 h 2102"/>
              <a:gd name="T4" fmla="*/ 506 w 1086"/>
              <a:gd name="T5" fmla="*/ 1054 h 2102"/>
              <a:gd name="T6" fmla="*/ 507 w 1086"/>
              <a:gd name="T7" fmla="*/ 1054 h 2102"/>
              <a:gd name="T8" fmla="*/ 0 w 1086"/>
              <a:gd name="T9" fmla="*/ 1962 h 2102"/>
              <a:gd name="T10" fmla="*/ 234 w 1086"/>
              <a:gd name="T11" fmla="*/ 2102 h 2102"/>
              <a:gd name="T12" fmla="*/ 1086 w 1086"/>
              <a:gd name="T13" fmla="*/ 1056 h 2102"/>
              <a:gd name="T14" fmla="*/ 240 w 1086"/>
              <a:gd name="T15" fmla="*/ 0 h 2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6" h="2102">
                <a:moveTo>
                  <a:pt x="240" y="0"/>
                </a:moveTo>
                <a:lnTo>
                  <a:pt x="4" y="137"/>
                </a:lnTo>
                <a:lnTo>
                  <a:pt x="506" y="1054"/>
                </a:lnTo>
                <a:lnTo>
                  <a:pt x="507" y="1054"/>
                </a:lnTo>
                <a:lnTo>
                  <a:pt x="0" y="1962"/>
                </a:lnTo>
                <a:lnTo>
                  <a:pt x="234" y="2102"/>
                </a:lnTo>
                <a:lnTo>
                  <a:pt x="1086" y="1056"/>
                </a:lnTo>
                <a:lnTo>
                  <a:pt x="2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C3B82DA-0491-4564-BB28-8837C5FB93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6" b="380"/>
          <a:stretch/>
        </p:blipFill>
        <p:spPr>
          <a:xfrm>
            <a:off x="-4763" y="0"/>
            <a:ext cx="396434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930CA-6D18-6FCC-4A0E-3A5938E559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54" y="611797"/>
            <a:ext cx="3210380" cy="8441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C842509-3917-EF7C-89AE-45FF9330B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invGray">
          <a:xfrm>
            <a:off x="8369954" y="611799"/>
            <a:ext cx="3210380" cy="6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842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648201" y="2827876"/>
            <a:ext cx="6162314" cy="1503881"/>
          </a:xfrm>
        </p:spPr>
        <p:txBody>
          <a:bodyPr anchor="ctr"/>
          <a:lstStyle>
            <a:lvl1pPr algn="l">
              <a:lnSpc>
                <a:spcPct val="88000"/>
              </a:lnSpc>
              <a:spcBef>
                <a:spcPts val="1200"/>
              </a:spcBef>
              <a:defRPr sz="44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slide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1" y="4564318"/>
            <a:ext cx="6162314" cy="464888"/>
          </a:xfrm>
        </p:spPr>
        <p:txBody>
          <a:bodyPr anchor="t">
            <a:noAutofit/>
          </a:bodyPr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1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4648201" y="6155621"/>
            <a:ext cx="6162313" cy="31607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 b="0" spc="0">
                <a:solidFill>
                  <a:schemeClr val="bg1"/>
                </a:solidFill>
                <a:latin typeface="Bierstadt" panose="020B0004020202020204" pitchFamily="34" charset="0"/>
                <a:cs typeface="SVBSans" panose="020B0504030101020102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9455154" y="1758955"/>
            <a:ext cx="2298700" cy="3336925"/>
          </a:xfrm>
          <a:custGeom>
            <a:avLst/>
            <a:gdLst>
              <a:gd name="T0" fmla="*/ 240 w 1086"/>
              <a:gd name="T1" fmla="*/ 0 h 2102"/>
              <a:gd name="T2" fmla="*/ 4 w 1086"/>
              <a:gd name="T3" fmla="*/ 137 h 2102"/>
              <a:gd name="T4" fmla="*/ 506 w 1086"/>
              <a:gd name="T5" fmla="*/ 1054 h 2102"/>
              <a:gd name="T6" fmla="*/ 507 w 1086"/>
              <a:gd name="T7" fmla="*/ 1054 h 2102"/>
              <a:gd name="T8" fmla="*/ 0 w 1086"/>
              <a:gd name="T9" fmla="*/ 1962 h 2102"/>
              <a:gd name="T10" fmla="*/ 234 w 1086"/>
              <a:gd name="T11" fmla="*/ 2102 h 2102"/>
              <a:gd name="T12" fmla="*/ 1086 w 1086"/>
              <a:gd name="T13" fmla="*/ 1056 h 2102"/>
              <a:gd name="T14" fmla="*/ 240 w 1086"/>
              <a:gd name="T15" fmla="*/ 0 h 2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6" h="2102">
                <a:moveTo>
                  <a:pt x="240" y="0"/>
                </a:moveTo>
                <a:lnTo>
                  <a:pt x="4" y="137"/>
                </a:lnTo>
                <a:lnTo>
                  <a:pt x="506" y="1054"/>
                </a:lnTo>
                <a:lnTo>
                  <a:pt x="507" y="1054"/>
                </a:lnTo>
                <a:lnTo>
                  <a:pt x="0" y="1962"/>
                </a:lnTo>
                <a:lnTo>
                  <a:pt x="234" y="2102"/>
                </a:lnTo>
                <a:lnTo>
                  <a:pt x="1086" y="1056"/>
                </a:lnTo>
                <a:lnTo>
                  <a:pt x="2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526ADB-856E-491C-9CF2-359496C96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0" y="0"/>
            <a:ext cx="4052355" cy="6858000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6B554466-E56B-432E-B1ED-807A375ED6D0}"/>
              </a:ext>
            </a:extLst>
          </p:cNvPr>
          <p:cNvSpPr>
            <a:spLocks/>
          </p:cNvSpPr>
          <p:nvPr userDrawn="1"/>
        </p:nvSpPr>
        <p:spPr bwMode="auto">
          <a:xfrm>
            <a:off x="9455154" y="1758955"/>
            <a:ext cx="2298700" cy="3336925"/>
          </a:xfrm>
          <a:custGeom>
            <a:avLst/>
            <a:gdLst>
              <a:gd name="T0" fmla="*/ 240 w 1086"/>
              <a:gd name="T1" fmla="*/ 0 h 2102"/>
              <a:gd name="T2" fmla="*/ 4 w 1086"/>
              <a:gd name="T3" fmla="*/ 137 h 2102"/>
              <a:gd name="T4" fmla="*/ 506 w 1086"/>
              <a:gd name="T5" fmla="*/ 1054 h 2102"/>
              <a:gd name="T6" fmla="*/ 507 w 1086"/>
              <a:gd name="T7" fmla="*/ 1054 h 2102"/>
              <a:gd name="T8" fmla="*/ 0 w 1086"/>
              <a:gd name="T9" fmla="*/ 1962 h 2102"/>
              <a:gd name="T10" fmla="*/ 234 w 1086"/>
              <a:gd name="T11" fmla="*/ 2102 h 2102"/>
              <a:gd name="T12" fmla="*/ 1086 w 1086"/>
              <a:gd name="T13" fmla="*/ 1056 h 2102"/>
              <a:gd name="T14" fmla="*/ 240 w 1086"/>
              <a:gd name="T15" fmla="*/ 0 h 2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6" h="2102">
                <a:moveTo>
                  <a:pt x="240" y="0"/>
                </a:moveTo>
                <a:lnTo>
                  <a:pt x="4" y="137"/>
                </a:lnTo>
                <a:lnTo>
                  <a:pt x="506" y="1054"/>
                </a:lnTo>
                <a:lnTo>
                  <a:pt x="507" y="1054"/>
                </a:lnTo>
                <a:lnTo>
                  <a:pt x="0" y="1962"/>
                </a:lnTo>
                <a:lnTo>
                  <a:pt x="234" y="2102"/>
                </a:lnTo>
                <a:lnTo>
                  <a:pt x="1086" y="1056"/>
                </a:lnTo>
                <a:lnTo>
                  <a:pt x="2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AE19264-83D1-4345-BB0F-D9716CF44E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0" y="0"/>
            <a:ext cx="405235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47EFC-ADD3-B4F6-7551-F49C5E6734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54" y="611797"/>
            <a:ext cx="3210380" cy="8441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44B29-12C8-3284-3E39-E3CDCBB556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invGray">
          <a:xfrm>
            <a:off x="8369954" y="611799"/>
            <a:ext cx="3210380" cy="6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169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maller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E7DDFD56-6C97-C04A-9E34-F964B3E9EB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70" y="562371"/>
            <a:ext cx="3210380" cy="8441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A211935-907E-67C2-0F25-00105B6C17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7471" y="561975"/>
            <a:ext cx="3210855" cy="638175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5998" y="2"/>
            <a:ext cx="6096002" cy="6857999"/>
          </a:xfrm>
          <a:solidFill>
            <a:srgbClr val="F1F5F8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936" y="2477897"/>
            <a:ext cx="4924067" cy="1503881"/>
          </a:xfrm>
        </p:spPr>
        <p:txBody>
          <a:bodyPr anchor="b"/>
          <a:lstStyle>
            <a:lvl1pPr algn="l">
              <a:lnSpc>
                <a:spcPct val="88000"/>
              </a:lnSpc>
              <a:spcBef>
                <a:spcPts val="1200"/>
              </a:spcBef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936" y="4128073"/>
            <a:ext cx="4559868" cy="1203507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tx2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12935" y="5940639"/>
            <a:ext cx="5059680" cy="40957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  <a:cs typeface="SVBSlab" panose="02010504040101010102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19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16AF44-7CB3-054C-8567-5724951C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4A5C4-9105-0B4F-AEB0-CE6DBD999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FA2CD-0DB1-7C4C-8124-274CE9EB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maller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C7E44-C249-9F17-6CD4-CFE85BDDB0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468" y="644565"/>
            <a:ext cx="2789646" cy="73353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1657199-70AA-20DC-736E-7764A2A168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invGray">
          <a:xfrm>
            <a:off x="607468" y="644567"/>
            <a:ext cx="2789646" cy="55445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"/>
            <a:ext cx="6096001" cy="6857999"/>
          </a:xfrm>
          <a:solidFill>
            <a:srgbClr val="F1F5F8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12936" y="2477897"/>
            <a:ext cx="4924067" cy="1503881"/>
          </a:xfrm>
        </p:spPr>
        <p:txBody>
          <a:bodyPr anchor="b"/>
          <a:lstStyle>
            <a:lvl1pPr algn="l">
              <a:lnSpc>
                <a:spcPct val="88000"/>
              </a:lnSpc>
              <a:spcBef>
                <a:spcPts val="1200"/>
              </a:spcBef>
              <a:defRPr sz="4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936" y="4128073"/>
            <a:ext cx="4559868" cy="1203507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1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12935" y="5940639"/>
            <a:ext cx="5059680" cy="40957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400" b="0" spc="0">
                <a:solidFill>
                  <a:schemeClr val="bg1"/>
                </a:solidFill>
                <a:latin typeface="+mn-lt"/>
                <a:cs typeface="SVBSlab" panose="02010504040101010102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481503E-54A8-4410-BB5D-89A864185E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invGray">
          <a:xfrm>
            <a:off x="607469" y="644446"/>
            <a:ext cx="2790254" cy="55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211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nsert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2"/>
            <a:ext cx="12192000" cy="6857999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5835" y="2477897"/>
            <a:ext cx="4924067" cy="1503881"/>
          </a:xfrm>
        </p:spPr>
        <p:txBody>
          <a:bodyPr anchor="b"/>
          <a:lstStyle>
            <a:lvl1pPr algn="l">
              <a:lnSpc>
                <a:spcPct val="88000"/>
              </a:lnSpc>
              <a:spcBef>
                <a:spcPts val="1200"/>
              </a:spcBef>
              <a:defRPr sz="4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5835" y="4128073"/>
            <a:ext cx="4559868" cy="1203507"/>
          </a:xfrm>
        </p:spPr>
        <p:txBody>
          <a:bodyPr/>
          <a:lstStyle>
            <a:lvl1pPr marL="0" indent="0" algn="l">
              <a:spcBef>
                <a:spcPts val="800"/>
              </a:spcBef>
              <a:buNone/>
              <a:defRPr sz="2000" spc="0" baseline="0">
                <a:solidFill>
                  <a:schemeClr val="bg1"/>
                </a:solidFill>
              </a:defRPr>
            </a:lvl1pPr>
            <a:lvl2pPr marL="457208" indent="0" algn="ctr">
              <a:buNone/>
              <a:defRPr sz="2000"/>
            </a:lvl2pPr>
            <a:lvl3pPr marL="914415" indent="0" algn="ctr">
              <a:buNone/>
              <a:defRPr sz="1800"/>
            </a:lvl3pPr>
            <a:lvl4pPr marL="1371623" indent="0" algn="ctr">
              <a:buNone/>
              <a:defRPr sz="1600"/>
            </a:lvl4pPr>
            <a:lvl5pPr marL="1828830" indent="0" algn="ctr">
              <a:buNone/>
              <a:defRPr sz="1600"/>
            </a:lvl5pPr>
            <a:lvl6pPr marL="2286038" indent="0" algn="ctr">
              <a:buNone/>
              <a:defRPr sz="1600"/>
            </a:lvl6pPr>
            <a:lvl7pPr marL="2743246" indent="0" algn="ctr">
              <a:buNone/>
              <a:defRPr sz="1600"/>
            </a:lvl7pPr>
            <a:lvl8pPr marL="3200453" indent="0" algn="ctr">
              <a:buNone/>
              <a:defRPr sz="1600"/>
            </a:lvl8pPr>
            <a:lvl9pPr marL="365766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25834" y="5940639"/>
            <a:ext cx="5059680" cy="40957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400" b="0" spc="0">
                <a:solidFill>
                  <a:schemeClr val="bg1"/>
                </a:solidFill>
                <a:latin typeface="+mn-lt"/>
                <a:cs typeface="SVBSlab" panose="02010504040101010102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9D1BA-B8AA-E99F-CF2B-7D58D107A5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54" y="611797"/>
            <a:ext cx="3210380" cy="84416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251E5C5-ECC4-2876-0119-DB38532FA6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invGray">
          <a:xfrm>
            <a:off x="8369954" y="611799"/>
            <a:ext cx="3210380" cy="6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223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ntent S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257151" y="0"/>
            <a:ext cx="3934850" cy="6858000"/>
          </a:xfrm>
          <a:solidFill>
            <a:srgbClr val="F1F5F8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350" baseline="0">
                <a:solidFill>
                  <a:schemeClr val="accent3"/>
                </a:solidFill>
              </a:defRPr>
            </a:lvl1pPr>
            <a:lvl2pPr marL="342997" indent="0">
              <a:buNone/>
              <a:defRPr sz="2101"/>
            </a:lvl2pPr>
            <a:lvl3pPr marL="685994" indent="0">
              <a:buNone/>
              <a:defRPr sz="1800"/>
            </a:lvl3pPr>
            <a:lvl4pPr marL="1028991" indent="0">
              <a:buNone/>
              <a:defRPr sz="1500"/>
            </a:lvl4pPr>
            <a:lvl5pPr marL="1371989" indent="0">
              <a:buNone/>
              <a:defRPr sz="1500"/>
            </a:lvl5pPr>
            <a:lvl6pPr marL="1714986" indent="0">
              <a:buNone/>
              <a:defRPr sz="1500"/>
            </a:lvl6pPr>
            <a:lvl7pPr marL="2057983" indent="0">
              <a:buNone/>
              <a:defRPr sz="1500"/>
            </a:lvl7pPr>
            <a:lvl8pPr marL="2400980" indent="0">
              <a:buNone/>
              <a:defRPr sz="1500"/>
            </a:lvl8pPr>
            <a:lvl9pPr marL="2743977" indent="0">
              <a:buNone/>
              <a:defRPr sz="1500"/>
            </a:lvl9pPr>
          </a:lstStyle>
          <a:p>
            <a:r>
              <a:rPr lang="en-US"/>
              <a:t>Click to add image, Send to Back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3B6C1-36E7-4A4D-B818-10D025947ED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2" y="386091"/>
            <a:ext cx="7245058" cy="4124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EA7BB-93C8-486E-8D2D-ED014E4B1A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759" y="1714500"/>
            <a:ext cx="6669237" cy="4191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83903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6858000"/>
          </a:xfrm>
          <a:solidFill>
            <a:srgbClr val="F1F5F8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936" y="2274471"/>
            <a:ext cx="4855868" cy="505713"/>
          </a:xfrm>
        </p:spPr>
        <p:txBody>
          <a:bodyPr anchor="b"/>
          <a:lstStyle>
            <a:lvl1pPr algn="l">
              <a:lnSpc>
                <a:spcPct val="88000"/>
              </a:lnSpc>
              <a:spcBef>
                <a:spcPts val="1200"/>
              </a:spcBef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2936" y="2910812"/>
            <a:ext cx="4855868" cy="2849879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400" b="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53F52B7D-E279-D0A1-7509-852B9B536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70" y="562371"/>
            <a:ext cx="3210380" cy="8441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6CD90F4-9B9D-4915-33ED-FE7D8FB46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7471" y="561975"/>
            <a:ext cx="321085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212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3932944" cy="6858000"/>
          </a:xfrm>
          <a:solidFill>
            <a:srgbClr val="F1F5F8"/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/>
              <a:t>Insert image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7880" y="2274471"/>
            <a:ext cx="4855868" cy="505713"/>
          </a:xfrm>
        </p:spPr>
        <p:txBody>
          <a:bodyPr anchor="b"/>
          <a:lstStyle>
            <a:lvl1pPr algn="l">
              <a:lnSpc>
                <a:spcPct val="88000"/>
              </a:lnSpc>
              <a:spcBef>
                <a:spcPts val="1200"/>
              </a:spcBef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27881" y="2910812"/>
            <a:ext cx="6954360" cy="2849879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400" b="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319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ark Blue Left Text White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71384" y="6518772"/>
            <a:ext cx="1810856" cy="141745"/>
          </a:xfrm>
        </p:spPr>
        <p:txBody>
          <a:bodyPr/>
          <a:lstStyle/>
          <a:p>
            <a:r>
              <a:rPr lang="en-US"/>
              <a:t>State of CVC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A8F9D-EC3D-4C95-9610-788E59E18F3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5DFD60-05A2-8714-03EB-17FC6537DC84}"/>
              </a:ext>
            </a:extLst>
          </p:cNvPr>
          <p:cNvGrpSpPr/>
          <p:nvPr userDrawn="1"/>
        </p:nvGrpSpPr>
        <p:grpSpPr>
          <a:xfrm>
            <a:off x="609602" y="6372211"/>
            <a:ext cx="2209423" cy="261888"/>
            <a:chOff x="621183" y="5618305"/>
            <a:chExt cx="4755495" cy="563679"/>
          </a:xfrm>
        </p:grpSpPr>
        <p:pic>
          <p:nvPicPr>
            <p:cNvPr id="8" name="Picture 7" descr="A picture containing font, text, graphics, screenshot&#10;&#10;Description automatically generated">
              <a:extLst>
                <a:ext uri="{FF2B5EF4-FFF2-40B4-BE49-F238E27FC236}">
                  <a16:creationId xmlns:a16="http://schemas.microsoft.com/office/drawing/2014/main" id="{F359AA61-9F55-AB00-7CD7-92BDFFAA01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225" y="5618305"/>
              <a:ext cx="2114453" cy="55599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906838-962C-49EC-C225-9846BA92A71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869323" y="5661791"/>
              <a:ext cx="3" cy="520193"/>
            </a:xfrm>
            <a:prstGeom prst="straightConnector1">
              <a:avLst/>
            </a:prstGeom>
            <a:ln w="9525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11" name="Picture 1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AFC6036-D7A1-3AB1-D5C8-F89619D3D4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183" y="5667632"/>
              <a:ext cx="1921720" cy="465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121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C726-D7EF-5E43-834B-9F457ED1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AF208-08A2-9748-9C86-AB3F2F3C7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9AD51-57DE-AA4B-93A1-0C3F015EC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DFCAC-8E86-9144-8BF3-13E94268C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F50EA-709B-A943-A3C4-C7DC202FD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4560B-D336-C946-B62C-69265F66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D661-F3FC-E544-BD9C-D039C1CA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F9707C-38C8-0449-A311-44A747743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BE5F7-75FE-2246-B25F-A8F47220D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DDD9A-7FB2-EF4F-BF03-3A5BEA53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59D6C-E452-DF44-954E-212C7C34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19B52-7C54-5343-86D8-B8E50F7B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image" Target="../media/image27.jpeg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image" Target="../media/image26.png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81AC92-BF2E-2444-8465-59A2CD400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1" y="365125"/>
            <a:ext cx="114644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F04E-53D6-7344-AE15-42897140A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961" y="1825625"/>
            <a:ext cx="114644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6C55F-9D13-8D43-B0E1-E0D6FCFFD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8E8FD-4420-1641-A5D8-C61C6743CFCC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6D08-4842-D447-A462-81D7233DB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366EE-AF55-3D4E-B3E9-A2B2ABC2C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75220-530C-D340-AA8D-05BD7DC21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IN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75350" y="6518772"/>
            <a:ext cx="1406890" cy="141747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800" spc="3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2022 SVB TEMPLATE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30670" y="6515508"/>
            <a:ext cx="256612" cy="145008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800" b="0" spc="3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2" y="386091"/>
            <a:ext cx="10731759" cy="4124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501140"/>
            <a:ext cx="8088989" cy="4306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02832-51D1-49AB-B24A-9DC17F08006A}"/>
              </a:ext>
            </a:extLst>
          </p:cNvPr>
          <p:cNvSpPr txBox="1"/>
          <p:nvPr userDrawn="1"/>
        </p:nvSpPr>
        <p:spPr>
          <a:xfrm>
            <a:off x="109413" y="-218919"/>
            <a:ext cx="503542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0" spc="30">
                <a:solidFill>
                  <a:schemeClr val="tx2"/>
                </a:solidFill>
              </a:rPr>
              <a:t>SVB Neue Montreal (Headings) Bierstadt (Body)</a:t>
            </a:r>
          </a:p>
        </p:txBody>
      </p:sp>
      <p:sp>
        <p:nvSpPr>
          <p:cNvPr id="8" name="MSIPCMContentMarking" descr="{&quot;HashCode&quot;:-1687412293,&quot;Placement&quot;:&quot;Footer&quot;,&quot;Top&quot;:519.343,&quot;Left&quot;:434.906219,&quot;SlideWidth&quot;:959,&quot;SlideHeight&quot;:540}">
            <a:extLst>
              <a:ext uri="{FF2B5EF4-FFF2-40B4-BE49-F238E27FC236}">
                <a16:creationId xmlns:a16="http://schemas.microsoft.com/office/drawing/2014/main" id="{7D187FB7-FFDE-4BA4-8C9D-C11CEE41D6BC}"/>
              </a:ext>
            </a:extLst>
          </p:cNvPr>
          <p:cNvSpPr txBox="1"/>
          <p:nvPr userDrawn="1"/>
        </p:nvSpPr>
        <p:spPr>
          <a:xfrm>
            <a:off x="5524748" y="6649884"/>
            <a:ext cx="114250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spc="30">
                <a:solidFill>
                  <a:srgbClr val="FF8C00"/>
                </a:solidFill>
                <a:latin typeface="Calibri" panose="020F0502020204030204" pitchFamily="34" charset="0"/>
              </a:rPr>
              <a:t>SVB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86397-B23D-499F-AC66-06FDB247569B}"/>
              </a:ext>
            </a:extLst>
          </p:cNvPr>
          <p:cNvSpPr/>
          <p:nvPr userDrawn="1"/>
        </p:nvSpPr>
        <p:spPr>
          <a:xfrm>
            <a:off x="5475126" y="6642100"/>
            <a:ext cx="1371957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556A05-0A28-4D32-9CC2-067C470479D0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609601" y="6310313"/>
            <a:ext cx="833463" cy="3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2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8441" indent="-198441" algn="l" defTabSz="914415" rtl="0" eaLnBrk="1" latinLnBrk="0" hangingPunct="1">
        <a:lnSpc>
          <a:spcPct val="100000"/>
        </a:lnSpc>
        <a:spcBef>
          <a:spcPts val="1400"/>
        </a:spcBef>
        <a:buFont typeface="Arial" panose="020B0604020202020204" pitchFamily="34" charset="0"/>
        <a:buChar char="•"/>
        <a:defRPr sz="2400" b="0" kern="1200">
          <a:solidFill>
            <a:schemeClr val="bg2"/>
          </a:solidFill>
          <a:latin typeface="+mn-lt"/>
          <a:ea typeface="+mn-ea"/>
          <a:cs typeface="+mn-cs"/>
        </a:defRPr>
      </a:lvl1pPr>
      <a:lvl2pPr marL="430220" indent="-220667" algn="l" defTabSz="914415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b="0" kern="1200">
          <a:solidFill>
            <a:schemeClr val="bg2"/>
          </a:solidFill>
          <a:latin typeface="+mn-lt"/>
          <a:ea typeface="+mn-ea"/>
          <a:cs typeface="+mn-cs"/>
        </a:defRPr>
      </a:lvl2pPr>
      <a:lvl3pPr marL="628660" indent="-190504" algn="l" defTabSz="914415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27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34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42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9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7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5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75350" y="6518772"/>
            <a:ext cx="1406890" cy="141747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800" spc="3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State of CVC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30670" y="6515508"/>
            <a:ext cx="256612" cy="145008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800" b="0" spc="3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26AA8F9D-EC3D-4C95-9610-788E59E18F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2" y="386091"/>
            <a:ext cx="10731759" cy="4124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501140"/>
            <a:ext cx="8088989" cy="4306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02832-51D1-49AB-B24A-9DC17F08006A}"/>
              </a:ext>
            </a:extLst>
          </p:cNvPr>
          <p:cNvSpPr txBox="1"/>
          <p:nvPr/>
        </p:nvSpPr>
        <p:spPr>
          <a:xfrm>
            <a:off x="109413" y="-218919"/>
            <a:ext cx="503542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0" spc="30">
                <a:solidFill>
                  <a:schemeClr val="tx2"/>
                </a:solidFill>
              </a:rPr>
              <a:t>Silicon Valley Bank Neue Montreal (Headings) Bierstadt (Body)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A73AF-B547-4DBA-BD76-76D5A0D623B8}"/>
              </a:ext>
            </a:extLst>
          </p:cNvPr>
          <p:cNvSpPr txBox="1"/>
          <p:nvPr userDrawn="1"/>
        </p:nvSpPr>
        <p:spPr>
          <a:xfrm>
            <a:off x="109413" y="-218919"/>
            <a:ext cx="503542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b="0" spc="30">
                <a:solidFill>
                  <a:schemeClr val="tx2"/>
                </a:solidFill>
              </a:rPr>
              <a:t>Silicon Valley Bank Neue Montreal (Headings) Bierstadt (Body)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52EE14-EDD7-909B-466A-164DAC4F011A}"/>
              </a:ext>
            </a:extLst>
          </p:cNvPr>
          <p:cNvGrpSpPr/>
          <p:nvPr userDrawn="1"/>
        </p:nvGrpSpPr>
        <p:grpSpPr>
          <a:xfrm>
            <a:off x="609602" y="6372211"/>
            <a:ext cx="2209423" cy="261888"/>
            <a:chOff x="621183" y="5618305"/>
            <a:chExt cx="4755495" cy="563679"/>
          </a:xfrm>
        </p:grpSpPr>
        <p:pic>
          <p:nvPicPr>
            <p:cNvPr id="13" name="Picture 12" descr="A picture containing font, text, graphics, screenshot&#10;&#10;Description automatically generated">
              <a:extLst>
                <a:ext uri="{FF2B5EF4-FFF2-40B4-BE49-F238E27FC236}">
                  <a16:creationId xmlns:a16="http://schemas.microsoft.com/office/drawing/2014/main" id="{5C4C2526-37C1-5C67-359A-05BE85623B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225" y="5618305"/>
              <a:ext cx="2114453" cy="55599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4E590F-873A-D311-CB2D-EB2FB0557A7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869323" y="5661791"/>
              <a:ext cx="3" cy="520193"/>
            </a:xfrm>
            <a:prstGeom prst="straightConnector1">
              <a:avLst/>
            </a:prstGeom>
            <a:ln w="9525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16" name="Picture 1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01FCFA0-3DFC-BCBF-962A-DE1B56D3FF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183" y="5667632"/>
              <a:ext cx="1921720" cy="465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21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</p:sldLayoutIdLst>
  <p:hf sldNum="0"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8441" indent="-198441" algn="l" defTabSz="914415" rtl="0" eaLnBrk="1" latinLnBrk="0" hangingPunct="1">
        <a:lnSpc>
          <a:spcPct val="100000"/>
        </a:lnSpc>
        <a:spcBef>
          <a:spcPts val="1400"/>
        </a:spcBef>
        <a:buFont typeface="Arial" panose="020B0604020202020204" pitchFamily="34" charset="0"/>
        <a:buChar char="•"/>
        <a:defRPr sz="2400" b="0" kern="1200">
          <a:solidFill>
            <a:schemeClr val="bg2"/>
          </a:solidFill>
          <a:latin typeface="+mn-lt"/>
          <a:ea typeface="+mn-ea"/>
          <a:cs typeface="+mn-cs"/>
        </a:defRPr>
      </a:lvl1pPr>
      <a:lvl2pPr marL="430220" indent="-220667" algn="l" defTabSz="914415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b="0" kern="1200">
          <a:solidFill>
            <a:schemeClr val="bg2"/>
          </a:solidFill>
          <a:latin typeface="+mn-lt"/>
          <a:ea typeface="+mn-ea"/>
          <a:cs typeface="+mn-cs"/>
        </a:defRPr>
      </a:lvl2pPr>
      <a:lvl3pPr marL="628660" indent="-190504" algn="l" defTabSz="914415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27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34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42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9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7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5" indent="-228604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1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ndrew-ferguson-9844092/" TargetMode="External"/><Relationship Id="rId13" Type="http://schemas.openxmlformats.org/officeDocument/2006/relationships/hyperlink" Target="https://www.linkedin.com/in/becky-steinthal-78977a15/overlay/about-this-profile/" TargetMode="External"/><Relationship Id="rId3" Type="http://schemas.openxmlformats.org/officeDocument/2006/relationships/hyperlink" Target="https://www.linkedin.com/in/promodhaque/" TargetMode="External"/><Relationship Id="rId7" Type="http://schemas.openxmlformats.org/officeDocument/2006/relationships/hyperlink" Target="https://www.linkedin.com/in/nagrajkashyap/overlay/about-this-profile/" TargetMode="External"/><Relationship Id="rId12" Type="http://schemas.openxmlformats.org/officeDocument/2006/relationships/hyperlink" Target="https://www.linkedin.com/in/mattwblum/overlay/about-this-profil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rashmigopinath/overlay/about-this-profile/" TargetMode="External"/><Relationship Id="rId11" Type="http://schemas.openxmlformats.org/officeDocument/2006/relationships/hyperlink" Target="https://www.linkedin.com/in/amy-belt-raimundo-ab5a741/overlay/about-this-profile/" TargetMode="External"/><Relationship Id="rId5" Type="http://schemas.openxmlformats.org/officeDocument/2006/relationships/hyperlink" Target="https://www.linkedin.com/in/chrisdouvos/overlay/about-this-profile/" TargetMode="External"/><Relationship Id="rId10" Type="http://schemas.openxmlformats.org/officeDocument/2006/relationships/hyperlink" Target="https://www.linkedin.com/in/holly-maloney-7365847/overlay/about-this-profile/" TargetMode="External"/><Relationship Id="rId4" Type="http://schemas.openxmlformats.org/officeDocument/2006/relationships/hyperlink" Target="https://www.linkedin.com/in/trae-stephens-485a811/overlay/about-this-profile/" TargetMode="External"/><Relationship Id="rId9" Type="http://schemas.openxmlformats.org/officeDocument/2006/relationships/hyperlink" Target="https://www.linkedin.com/in/sagipaz/overlay/about-this-profil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C14BA4D-A790-1340-B257-3BBAA2750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00286"/>
            <a:ext cx="12192001" cy="1160634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90A9FF"/>
                </a:solidFill>
                <a:latin typeface="DIN Alternate" panose="020B0500000000000000" pitchFamily="34" charset="77"/>
              </a:rPr>
              <a:t>Counter V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5D6216E3-4DB0-22AA-AB6A-30702FD6E2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1653" y="1357714"/>
            <a:ext cx="8588694" cy="1160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C65517-259C-DA2C-DDD3-2F953BB69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0" y="3152322"/>
            <a:ext cx="4622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2649DD-62A0-EBDE-8172-70DD8C36AFD8}"/>
              </a:ext>
            </a:extLst>
          </p:cNvPr>
          <p:cNvSpPr txBox="1"/>
          <p:nvPr/>
        </p:nvSpPr>
        <p:spPr>
          <a:xfrm>
            <a:off x="73669" y="1613369"/>
            <a:ext cx="12118332" cy="5142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3M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ADOBE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ADP VENTURES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AE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AIRBUS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AJINOMOTO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ALLSTATE STRATEGIC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 INDUSTRIAL INNOVATION FUND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AMD VENTURES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ANTHROPIC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APPLIED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ASSURANT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ASSURANT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AT&amp;T VENTURES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 BAND VENTURE PARTNERS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BASF VENTURE CAPITAL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 BDMI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BMW IVENTURES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BOLD (L'OREAL CVC)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BOOZ ALLEN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BORGWARNER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BOSCH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BOUYGUES CONSTRUCTION (WINNOVATION)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CARGILL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CIGNA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COMPASS DIGITAL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CONVIVIALITÉ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COUNTERPART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CRH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CVS HEALTH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DANONE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DATABRICKS VENTURES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DELTA AIR LINES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DELTA ELECTRONICS AMERICAS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DIAMOND EDGE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DIVCOWEST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DOLBY FAMILY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DROPBOX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DSM-FIRMENICH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 EATON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ELYSIAN PARK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EQUINIX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ERICSSON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EXPERIAN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 RATE VENTURES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 FITCH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GLOBAL BRAIN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GOERTEK ELECTRONICS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GRADIENT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GREENLIGHT RE INNOVATIONS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HAKUHODO DY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HG VENTURES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HL VENTURES |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HONDA XCELERATOR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HONEYWELL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HP TECH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HSBC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HYPERTHERM VENTURES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HYUNDAI CRADLE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HYUNDAI MOBIS VENTURES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IBM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IN-Q-TEL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INMOTION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INTACT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INTUIT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JETBLUE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JLL SPARK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JP MORGAN TECHNOLOGY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JUNIPER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KANEMATSU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LG TECHNOLOGY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LIVE NATION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LOCKHEED MARTIN CORPORATION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M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M&amp;T BANK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MAERSK GROWTH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MARUBENI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 MCKESSON VENTURES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MDI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MERCEDES BENZ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MERCEDES-BENZ RESEARCH DEVELOPMENT NORTH AMERICA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MS&amp;AD VENTURES 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MURATA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NATIONWIDE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NEXT47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 NEXTERA ENERGY INVESTMENTS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NIKE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| NITERRA VENTURES |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NITTO INNOVATIONS, INC.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NTT DOCOMO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OKTA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ORION INNOVATION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ØRSTED VENTURES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 OSHKOSH CORPORATION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PAYPAL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POLARIS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PORTAGE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PRESIDIO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PRISMA VENTURES (ULTA)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PROSPERITY7 VENTURES 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PRUDENTIAL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 QCELLS NORTH AMERICA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QUALCOMM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RICH PRODUCTS CORPORATE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RINGCENTRAL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RTX VENTURES 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SABIC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SAIC CAPITAL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SAMSUNG CATALYST FUND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SAMSUNG SDS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SAP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SCHREIBER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SE VENTURES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SERVICENOW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SHELL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SINGTEL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SK HYNIX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SONY INNOVATION FUND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STATE FARM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 TEL VENTURE CAPITAL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TELSTRA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THOMSON REUTERS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UBIQUOSS INVESTMENT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VIANT TECHNOLOGY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VOLVO CARS TECH FUND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WIND VENTURES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WIPRO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WVV CAPITAL | </a:t>
            </a:r>
            <a:r>
              <a:rPr lang="en-US" sz="1300" b="1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YAMAHA MOTOR VENTURES </a:t>
            </a:r>
            <a:r>
              <a:rPr lang="en-US" sz="1300" kern="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| Z VENTURE CAPITAL </a:t>
            </a:r>
            <a:endParaRPr lang="en-US" sz="1300" kern="100" dirty="0">
              <a:solidFill>
                <a:schemeClr val="bg1">
                  <a:lumMod val="65000"/>
                </a:schemeClr>
              </a:solidFill>
              <a:effectLst/>
              <a:latin typeface="Helvetica" pitchFamily="2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4A752-2068-4347-B280-963F85CB697A}"/>
              </a:ext>
            </a:extLst>
          </p:cNvPr>
          <p:cNvSpPr txBox="1"/>
          <p:nvPr/>
        </p:nvSpPr>
        <p:spPr>
          <a:xfrm>
            <a:off x="190899" y="136041"/>
            <a:ext cx="125791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>
                <a:solidFill>
                  <a:srgbClr val="90A9FF"/>
                </a:solidFill>
                <a:latin typeface="DIN Condensed" pitchFamily="2" charset="0"/>
              </a:rPr>
              <a:t>CVCs already signed up</a:t>
            </a:r>
            <a:endParaRPr lang="en-US" sz="9000" b="1" dirty="0">
              <a:solidFill>
                <a:srgbClr val="90A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9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14A752-2068-4347-B280-963F85CB697A}"/>
              </a:ext>
            </a:extLst>
          </p:cNvPr>
          <p:cNvSpPr txBox="1"/>
          <p:nvPr/>
        </p:nvSpPr>
        <p:spPr>
          <a:xfrm>
            <a:off x="249514" y="73984"/>
            <a:ext cx="114970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>
                <a:solidFill>
                  <a:srgbClr val="90A9FF"/>
                </a:solidFill>
                <a:latin typeface="DIN Condensed" pitchFamily="2" charset="0"/>
              </a:rPr>
              <a:t>Speakers Announced</a:t>
            </a:r>
            <a:endParaRPr lang="en-US" sz="9000" b="1" dirty="0">
              <a:solidFill>
                <a:srgbClr val="90A9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673E1-E772-C94C-6F09-E2D49E3F696E}"/>
              </a:ext>
            </a:extLst>
          </p:cNvPr>
          <p:cNvSpPr txBox="1"/>
          <p:nvPr/>
        </p:nvSpPr>
        <p:spPr>
          <a:xfrm>
            <a:off x="363414" y="1613369"/>
            <a:ext cx="79248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Promod Haque</a:t>
            </a:r>
            <a:r>
              <a:rPr lang="en-US" dirty="0">
                <a:latin typeface="Optima" panose="02000503060000020004" pitchFamily="2" charset="0"/>
              </a:rPr>
              <a:t>, General Partner, Norwest Venture Partners</a:t>
            </a:r>
          </a:p>
          <a:p>
            <a:r>
              <a:rPr lang="en-US" u="sng" dirty="0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Trae Stephens</a:t>
            </a:r>
            <a:r>
              <a:rPr lang="en-US" u="sng" dirty="0">
                <a:latin typeface="Optima" panose="02000503060000020004" pitchFamily="2" charset="0"/>
              </a:rPr>
              <a:t>, </a:t>
            </a:r>
            <a:r>
              <a:rPr lang="en-US" dirty="0">
                <a:latin typeface="Optima" panose="02000503060000020004" pitchFamily="2" charset="0"/>
              </a:rPr>
              <a:t>Partner, Founders Fund, Co-Founder of </a:t>
            </a:r>
            <a:r>
              <a:rPr lang="en-US" dirty="0" err="1">
                <a:latin typeface="Optima" panose="02000503060000020004" pitchFamily="2" charset="0"/>
              </a:rPr>
              <a:t>Anduril</a:t>
            </a:r>
            <a:r>
              <a:rPr lang="en-US" dirty="0">
                <a:latin typeface="Optima" panose="02000503060000020004" pitchFamily="2" charset="0"/>
              </a:rPr>
              <a:t>, Sol &amp; Pursuit</a:t>
            </a:r>
          </a:p>
          <a:p>
            <a:r>
              <a:rPr lang="en-US" dirty="0">
                <a:latin typeface="Optima" panose="0200050306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 Douvos</a:t>
            </a:r>
            <a:r>
              <a:rPr lang="en-US" dirty="0">
                <a:latin typeface="Optima" panose="02000503060000020004" pitchFamily="2" charset="0"/>
              </a:rPr>
              <a:t>, Founder, AHOY Capital </a:t>
            </a:r>
          </a:p>
          <a:p>
            <a:r>
              <a:rPr lang="en-US" dirty="0">
                <a:latin typeface="Optima" panose="0200050306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Rashmi Gopinath</a:t>
            </a:r>
            <a:r>
              <a:rPr lang="en-US" dirty="0">
                <a:latin typeface="Optima" panose="02000503060000020004" pitchFamily="2" charset="0"/>
              </a:rPr>
              <a:t>, General Partner, B Capital Group</a:t>
            </a:r>
          </a:p>
          <a:p>
            <a:r>
              <a:rPr lang="en-US" dirty="0">
                <a:latin typeface="Optima" panose="0200050306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Nagraj Kashyap</a:t>
            </a:r>
            <a:r>
              <a:rPr lang="en-US" dirty="0">
                <a:latin typeface="Optima" panose="02000503060000020004" pitchFamily="2" charset="0"/>
              </a:rPr>
              <a:t>, Co-Founder and General Partner, Touring Capital</a:t>
            </a:r>
          </a:p>
          <a:p>
            <a:r>
              <a:rPr lang="en-US" dirty="0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Trae Stephens</a:t>
            </a:r>
            <a:r>
              <a:rPr lang="en-US" dirty="0">
                <a:latin typeface="Optima" panose="02000503060000020004" pitchFamily="2" charset="0"/>
              </a:rPr>
              <a:t>, Partner, Founders Fund, Co-Founder of </a:t>
            </a:r>
            <a:r>
              <a:rPr lang="en-US" dirty="0" err="1">
                <a:latin typeface="Optima" panose="02000503060000020004" pitchFamily="2" charset="0"/>
              </a:rPr>
              <a:t>Anduril</a:t>
            </a:r>
            <a:r>
              <a:rPr lang="en-US" dirty="0">
                <a:latin typeface="Optima" panose="02000503060000020004" pitchFamily="2" charset="0"/>
              </a:rPr>
              <a:t>, Sol &amp; Pursuit</a:t>
            </a:r>
          </a:p>
          <a:p>
            <a:r>
              <a:rPr lang="en-US" dirty="0">
                <a:latin typeface="Optima" panose="02000503060000020004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Andrew Ferguson</a:t>
            </a:r>
            <a:r>
              <a:rPr lang="en-US" dirty="0">
                <a:latin typeface="Optima" panose="02000503060000020004" pitchFamily="2" charset="0"/>
              </a:rPr>
              <a:t>, VP, Databricks Ventures</a:t>
            </a:r>
          </a:p>
          <a:p>
            <a:r>
              <a:rPr lang="en-US" dirty="0">
                <a:latin typeface="Optima" panose="02000503060000020004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Sagi Paz</a:t>
            </a:r>
            <a:r>
              <a:rPr lang="en-US" dirty="0">
                <a:latin typeface="Optima" panose="02000503060000020004" pitchFamily="2" charset="0"/>
              </a:rPr>
              <a:t>, Head, AMD Ventures </a:t>
            </a:r>
            <a:endParaRPr lang="en-US" b="1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Holly Maloney</a:t>
            </a:r>
            <a:r>
              <a:rPr lang="en-US" dirty="0">
                <a:latin typeface="Optima" panose="02000503060000020004" pitchFamily="2" charset="0"/>
              </a:rPr>
              <a:t>, Managing Director, General Catalyst</a:t>
            </a:r>
          </a:p>
          <a:p>
            <a:r>
              <a:rPr lang="en-US" dirty="0">
                <a:latin typeface="Optima" panose="02000503060000020004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Amy Belt Raimundo</a:t>
            </a:r>
            <a:r>
              <a:rPr lang="en-US" dirty="0">
                <a:latin typeface="Optima" panose="02000503060000020004" pitchFamily="2" charset="0"/>
              </a:rPr>
              <a:t>, VP &amp; Managing Director, Kaiser Permanente Ventures</a:t>
            </a:r>
          </a:p>
          <a:p>
            <a:r>
              <a:rPr lang="en-US" dirty="0">
                <a:latin typeface="Optima" panose="02000503060000020004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Matthew Blum</a:t>
            </a:r>
            <a:r>
              <a:rPr lang="en-US" dirty="0">
                <a:latin typeface="Optima" panose="02000503060000020004" pitchFamily="2" charset="0"/>
              </a:rPr>
              <a:t>, Principal, Cigna Ventures</a:t>
            </a:r>
          </a:p>
          <a:p>
            <a:r>
              <a:rPr lang="en-US" dirty="0">
                <a:latin typeface="Optima" panose="02000503060000020004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Becky Steinthal</a:t>
            </a:r>
            <a:r>
              <a:rPr lang="en-US" dirty="0">
                <a:latin typeface="Optima" panose="02000503060000020004" pitchFamily="2" charset="0"/>
              </a:rPr>
              <a:t>, Head of TMT Equity Capital Markets, Jefferies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CE27E-9803-AB8B-529D-8A406928E3B0}"/>
              </a:ext>
            </a:extLst>
          </p:cNvPr>
          <p:cNvSpPr txBox="1"/>
          <p:nvPr/>
        </p:nvSpPr>
        <p:spPr>
          <a:xfrm>
            <a:off x="363413" y="5306688"/>
            <a:ext cx="9132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TBA </a:t>
            </a:r>
          </a:p>
          <a:p>
            <a:r>
              <a:rPr lang="en-US" u="sng" dirty="0"/>
              <a:t>Cathy </a:t>
            </a:r>
            <a:r>
              <a:rPr lang="en-US" u="sng" dirty="0" err="1"/>
              <a:t>Engelhart</a:t>
            </a:r>
            <a:r>
              <a:rPr lang="en-US" dirty="0"/>
              <a:t>, WNBA Commissioner, </a:t>
            </a:r>
            <a:r>
              <a:rPr lang="en-US" dirty="0" err="1"/>
              <a:t>fmr</a:t>
            </a:r>
            <a:r>
              <a:rPr lang="en-US" dirty="0"/>
              <a:t>. Deloitte CEO</a:t>
            </a:r>
          </a:p>
          <a:p>
            <a:r>
              <a:rPr lang="en-US" u="sng" dirty="0"/>
              <a:t>Amit </a:t>
            </a:r>
            <a:r>
              <a:rPr lang="en-US" u="sng" dirty="0" err="1"/>
              <a:t>Zavery</a:t>
            </a:r>
            <a:r>
              <a:rPr lang="en-US" dirty="0"/>
              <a:t>, VP/GM and Head of Platform, Google Cloud</a:t>
            </a:r>
          </a:p>
          <a:p>
            <a:r>
              <a:rPr lang="en-US" u="sng" dirty="0"/>
              <a:t>Brian </a:t>
            </a:r>
            <a:r>
              <a:rPr lang="en-US" u="sng" dirty="0" err="1"/>
              <a:t>MacCarthy</a:t>
            </a:r>
            <a:r>
              <a:rPr lang="en-US" dirty="0"/>
              <a:t>, Senior Vice President, Ventures, Chief Technology Office, Booz Allen Hamilton</a:t>
            </a:r>
          </a:p>
        </p:txBody>
      </p:sp>
    </p:spTree>
    <p:extLst>
      <p:ext uri="{BB962C8B-B14F-4D97-AF65-F5344CB8AC3E}">
        <p14:creationId xmlns:p14="http://schemas.microsoft.com/office/powerpoint/2010/main" val="28871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sitting in chairs in a room&#10;&#10;Description automatically generated">
            <a:extLst>
              <a:ext uri="{FF2B5EF4-FFF2-40B4-BE49-F238E27FC236}">
                <a16:creationId xmlns:a16="http://schemas.microsoft.com/office/drawing/2014/main" id="{96804131-00AA-70C5-AC84-05C8C8165E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19456"/>
            <a:ext cx="12192000" cy="7077456"/>
          </a:xfrm>
        </p:spPr>
      </p:pic>
      <p:pic>
        <p:nvPicPr>
          <p:cNvPr id="3" name="Picture 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6996FC63-4DBF-2297-B4BC-5636E486D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862351"/>
            <a:ext cx="7772400" cy="17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6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VB 2022 Template (SVBNM-Bierstadt)">
  <a:themeElements>
    <a:clrScheme name="SVB 2022 Template V02">
      <a:dk1>
        <a:srgbClr val="000000"/>
      </a:dk1>
      <a:lt1>
        <a:srgbClr val="FFFFFF"/>
      </a:lt1>
      <a:dk2>
        <a:srgbClr val="0B3047"/>
      </a:dk2>
      <a:lt2>
        <a:srgbClr val="3C4F58"/>
      </a:lt2>
      <a:accent1>
        <a:srgbClr val="00BDFF"/>
      </a:accent1>
      <a:accent2>
        <a:srgbClr val="0D3E66"/>
      </a:accent2>
      <a:accent3>
        <a:srgbClr val="7D96AA"/>
      </a:accent3>
      <a:accent4>
        <a:srgbClr val="CC66CC"/>
      </a:accent4>
      <a:accent5>
        <a:srgbClr val="00C67B"/>
      </a:accent5>
      <a:accent6>
        <a:srgbClr val="FF4C29"/>
      </a:accent6>
      <a:hlink>
        <a:srgbClr val="00C0FF"/>
      </a:hlink>
      <a:folHlink>
        <a:srgbClr val="7D96AA"/>
      </a:folHlink>
    </a:clrScheme>
    <a:fontScheme name="SVBNM Bierstadt">
      <a:majorFont>
        <a:latin typeface="SVB Neue Montreal Medium"/>
        <a:ea typeface=""/>
        <a:cs typeface=""/>
      </a:majorFont>
      <a:minorFont>
        <a:latin typeface="Bierstad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pc="30"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VB_Corporate_Template_JULY_2015_V01(INTERIM_JUL20).pptx" id="{A9510928-26E3-48BC-9A21-205A07B67344}" vid="{59BE37B9-3370-46C6-828B-1A325CED649C}"/>
    </a:ext>
  </a:extLst>
</a:theme>
</file>

<file path=ppt/theme/theme3.xml><?xml version="1.0" encoding="utf-8"?>
<a:theme xmlns:a="http://schemas.openxmlformats.org/drawingml/2006/main" name="SVB FCB 2023 Template (SVBNM-Bierstadt)">
  <a:themeElements>
    <a:clrScheme name="SVB 2022 Template V02">
      <a:dk1>
        <a:srgbClr val="000000"/>
      </a:dk1>
      <a:lt1>
        <a:srgbClr val="FFFFFF"/>
      </a:lt1>
      <a:dk2>
        <a:srgbClr val="0B3047"/>
      </a:dk2>
      <a:lt2>
        <a:srgbClr val="3C4F58"/>
      </a:lt2>
      <a:accent1>
        <a:srgbClr val="00BDFF"/>
      </a:accent1>
      <a:accent2>
        <a:srgbClr val="0D3E66"/>
      </a:accent2>
      <a:accent3>
        <a:srgbClr val="7D96AA"/>
      </a:accent3>
      <a:accent4>
        <a:srgbClr val="CC66CC"/>
      </a:accent4>
      <a:accent5>
        <a:srgbClr val="00C67B"/>
      </a:accent5>
      <a:accent6>
        <a:srgbClr val="FF4C29"/>
      </a:accent6>
      <a:hlink>
        <a:srgbClr val="00C0FF"/>
      </a:hlink>
      <a:folHlink>
        <a:srgbClr val="7D96AA"/>
      </a:folHlink>
    </a:clrScheme>
    <a:fontScheme name="SVBNM Bierstadt">
      <a:majorFont>
        <a:latin typeface="SVB Neue Montreal Medium"/>
        <a:ea typeface=""/>
        <a:cs typeface=""/>
      </a:majorFont>
      <a:minorFont>
        <a:latin typeface="Bierstad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pc="30"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VB_FCB_Template_2023_NeueMontreal-Bierstadt_V01" id="{1B0C6BF3-51F8-4F16-9A74-6DA08DC4D18A}" vid="{D9277CF1-CA06-4772-811B-8D1F3E1157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37320</TotalTime>
  <Words>730</Words>
  <Application>Microsoft Macintosh PowerPoint</Application>
  <PresentationFormat>Widescreen</PresentationFormat>
  <Paragraphs>31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SVB Neue Montreal Medium</vt:lpstr>
      <vt:lpstr>Arial</vt:lpstr>
      <vt:lpstr>Bierstadt</vt:lpstr>
      <vt:lpstr>Calibri</vt:lpstr>
      <vt:lpstr>DIN</vt:lpstr>
      <vt:lpstr>DIN Alternate</vt:lpstr>
      <vt:lpstr>DIN Condensed</vt:lpstr>
      <vt:lpstr>Helvetica</vt:lpstr>
      <vt:lpstr>Optima</vt:lpstr>
      <vt:lpstr>Office Theme</vt:lpstr>
      <vt:lpstr>1_SVB 2022 Template (SVBNM-Bierstadt)</vt:lpstr>
      <vt:lpstr>SVB FCB 2023 Template (SVBNM-Bierstadt)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Evolution of CVC in US</dc:title>
  <dc:creator>Mikey Kailis</dc:creator>
  <cp:lastModifiedBy>Jessie Zhou</cp:lastModifiedBy>
  <cp:revision>269</cp:revision>
  <dcterms:created xsi:type="dcterms:W3CDTF">2019-09-20T02:29:07Z</dcterms:created>
  <dcterms:modified xsi:type="dcterms:W3CDTF">2024-07-29T20:43:16Z</dcterms:modified>
</cp:coreProperties>
</file>